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6" r:id="rId2"/>
    <p:sldId id="285" r:id="rId3"/>
    <p:sldId id="289" r:id="rId4"/>
    <p:sldId id="287" r:id="rId5"/>
    <p:sldId id="288" r:id="rId6"/>
    <p:sldId id="270" r:id="rId7"/>
    <p:sldId id="298" r:id="rId8"/>
    <p:sldId id="293" r:id="rId9"/>
    <p:sldId id="290" r:id="rId10"/>
    <p:sldId id="291" r:id="rId11"/>
    <p:sldId id="292" r:id="rId12"/>
    <p:sldId id="294" r:id="rId13"/>
    <p:sldId id="272" r:id="rId14"/>
    <p:sldId id="263" r:id="rId15"/>
    <p:sldId id="279" r:id="rId16"/>
    <p:sldId id="295" r:id="rId17"/>
    <p:sldId id="296" r:id="rId18"/>
    <p:sldId id="297" r:id="rId19"/>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75BC"/>
    <a:srgbClr val="FFFF00"/>
    <a:srgbClr val="B8BABC"/>
    <a:srgbClr val="9395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3" autoAdjust="0"/>
    <p:restoredTop sz="94660"/>
  </p:normalViewPr>
  <p:slideViewPr>
    <p:cSldViewPr snapToGrid="0">
      <p:cViewPr varScale="1">
        <p:scale>
          <a:sx n="69" d="100"/>
          <a:sy n="69" d="100"/>
        </p:scale>
        <p:origin x="4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B38E2E9D-B205-46D9-8B07-5B55279B8477}" type="datetimeFigureOut">
              <a:rPr lang="en-US" smtClean="0"/>
              <a:t>10/9/2020</a:t>
            </a:fld>
            <a:endParaRPr lang="en-US"/>
          </a:p>
        </p:txBody>
      </p:sp>
      <p:sp>
        <p:nvSpPr>
          <p:cNvPr id="4" name="Footer Placeholder 3"/>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949EAB31-F94D-4231-AB70-9F012241448F}" type="slidenum">
              <a:rPr lang="en-US" smtClean="0"/>
              <a:t>‹#›</a:t>
            </a:fld>
            <a:endParaRPr lang="en-US"/>
          </a:p>
        </p:txBody>
      </p:sp>
    </p:spTree>
    <p:extLst>
      <p:ext uri="{BB962C8B-B14F-4D97-AF65-F5344CB8AC3E}">
        <p14:creationId xmlns:p14="http://schemas.microsoft.com/office/powerpoint/2010/main" val="2910019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36A27-2B0C-47DD-82E0-6A70F6195B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5AE021-7490-4B5F-9D48-95AEC9E8DE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B6BAA0-C7BA-4D5B-8579-A39EBD206C6D}"/>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5" name="Footer Placeholder 4">
            <a:extLst>
              <a:ext uri="{FF2B5EF4-FFF2-40B4-BE49-F238E27FC236}">
                <a16:creationId xmlns:a16="http://schemas.microsoft.com/office/drawing/2014/main" id="{48B5980E-ED75-4358-A9D0-9637505485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C1FCE31-8B27-4271-BAC2-6D8A7B0C45C6}"/>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2884661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D172C-168B-44D9-B223-6E13C761C7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D76C90-BCCD-4542-A7A6-48E13D79BF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D06415-B03B-4DFA-BFE1-D382E2BD5B93}"/>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5" name="Footer Placeholder 4">
            <a:extLst>
              <a:ext uri="{FF2B5EF4-FFF2-40B4-BE49-F238E27FC236}">
                <a16:creationId xmlns:a16="http://schemas.microsoft.com/office/drawing/2014/main" id="{86230500-7259-4C13-BB22-B137ED76DB7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62B559B-DD55-4522-AF58-1BF9385387FA}"/>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3451782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F38F53-EFFC-4F00-842E-B1F4EA7A24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6803F2-4CE4-4927-942A-09F3FAD7BB2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6AA19-74DC-457F-AEA3-79C169B42D4C}"/>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5" name="Footer Placeholder 4">
            <a:extLst>
              <a:ext uri="{FF2B5EF4-FFF2-40B4-BE49-F238E27FC236}">
                <a16:creationId xmlns:a16="http://schemas.microsoft.com/office/drawing/2014/main" id="{83D1617C-2826-4B00-BB01-B96C1B35D2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CFEA8AF-B5AB-4C5E-94C2-2B15746E3605}"/>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1046082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6372B-2E51-4138-B441-73A2A9DF8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2E1730-2FCA-403F-AA26-4404857D857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B289ED-DCE1-46C7-86D1-7B5728834908}"/>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5" name="Footer Placeholder 4">
            <a:extLst>
              <a:ext uri="{FF2B5EF4-FFF2-40B4-BE49-F238E27FC236}">
                <a16:creationId xmlns:a16="http://schemas.microsoft.com/office/drawing/2014/main" id="{8FB6AA9E-5047-4C3E-8B8C-69D202E20B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F89836-BCA4-4CB3-A35E-F626AD740666}"/>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215510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AA57C-77D6-4850-BB3F-09FACBD2EA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2D66E5-55EA-4F86-AF08-4CD84588F8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3A9759F-FDCB-470D-A485-E5DE5DB11616}"/>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5" name="Footer Placeholder 4">
            <a:extLst>
              <a:ext uri="{FF2B5EF4-FFF2-40B4-BE49-F238E27FC236}">
                <a16:creationId xmlns:a16="http://schemas.microsoft.com/office/drawing/2014/main" id="{849F46E7-7DB0-49C6-A478-A2BB80F83E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BD9F02-E338-4804-A5D6-BD588BB09024}"/>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2893293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F4F80-8274-4C61-9AE8-B7B658BF04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85B6C9-3FEB-40A0-BB98-3E0F2C7994F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38C101-A1E1-46A2-829A-8940EB798E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470895-BAA9-4BB5-9EBB-2A2A11009D9A}"/>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6" name="Footer Placeholder 5">
            <a:extLst>
              <a:ext uri="{FF2B5EF4-FFF2-40B4-BE49-F238E27FC236}">
                <a16:creationId xmlns:a16="http://schemas.microsoft.com/office/drawing/2014/main" id="{E828E081-878A-4AEA-8C88-FBDCD719BBB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3C8924F-0B1D-4181-9191-802023832D24}"/>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4098716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2AD92-A3CB-440B-AC63-E08F5AD359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C4ECAC-E3FB-45E4-A8E8-63CA5F0E3E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AF77132-3893-4BBE-A2E8-AE0DCB27CF8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594E51-A89B-4F7B-BCC8-C97839C811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C0CED2A-FD42-4EAD-B6AB-8D48CE1F20E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E34A9FE-CF03-43FA-BBAB-03E59EE9FD29}"/>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8" name="Footer Placeholder 7">
            <a:extLst>
              <a:ext uri="{FF2B5EF4-FFF2-40B4-BE49-F238E27FC236}">
                <a16:creationId xmlns:a16="http://schemas.microsoft.com/office/drawing/2014/main" id="{9D6AD5BE-9E4D-4B77-93D7-1FB7B6DDF46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1DAA5D0-69C0-4FF2-9DC3-502392510251}"/>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1367507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2FE53-F4C9-4ADC-945C-8E22912E45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8E7FFF-C2E2-4C09-8BB3-E1E5384D7A03}"/>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4" name="Footer Placeholder 3">
            <a:extLst>
              <a:ext uri="{FF2B5EF4-FFF2-40B4-BE49-F238E27FC236}">
                <a16:creationId xmlns:a16="http://schemas.microsoft.com/office/drawing/2014/main" id="{BCB63E62-4D78-4C21-A4C5-E85476B1C6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845469C-3A9D-4E52-9F2A-D2AA544979A0}"/>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2365181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6E4AD4-E2F4-4A26-B8B2-2528AECC128F}"/>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3" name="Footer Placeholder 2">
            <a:extLst>
              <a:ext uri="{FF2B5EF4-FFF2-40B4-BE49-F238E27FC236}">
                <a16:creationId xmlns:a16="http://schemas.microsoft.com/office/drawing/2014/main" id="{9069FCAD-810F-4775-AD1E-60E112255ED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D2B768-D094-4FE8-AC66-18564644B9FE}"/>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807812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4583-2AE7-4A97-B179-A69F4838C3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80154E-DE27-4B50-B5F3-7F49E5A33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1D91F81-131D-41C5-915B-FF0A2C85A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D6C4BA-5E98-4463-B43E-D56C0D69C11C}"/>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6" name="Footer Placeholder 5">
            <a:extLst>
              <a:ext uri="{FF2B5EF4-FFF2-40B4-BE49-F238E27FC236}">
                <a16:creationId xmlns:a16="http://schemas.microsoft.com/office/drawing/2014/main" id="{5D8AF82E-EDDB-44AB-8F30-37C07ED6677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1F4FE1-254F-41A4-AED1-4C818E46E377}"/>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1441364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9E3B0-9F61-4A34-A0A6-3ADEE42DF5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93CEFA7-3FD5-4B65-9E56-0212DA650D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C839C98-5DFB-411F-B515-7ABB4F5679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CEDA25-0769-4253-B0BF-0E51CD0306E8}"/>
              </a:ext>
            </a:extLst>
          </p:cNvPr>
          <p:cNvSpPr>
            <a:spLocks noGrp="1"/>
          </p:cNvSpPr>
          <p:nvPr>
            <p:ph type="dt" sz="half" idx="10"/>
          </p:nvPr>
        </p:nvSpPr>
        <p:spPr/>
        <p:txBody>
          <a:bodyPr/>
          <a:lstStyle/>
          <a:p>
            <a:fld id="{7149D5BF-055E-4BAF-9886-4B3DD1E17AA1}" type="datetimeFigureOut">
              <a:rPr lang="en-US" smtClean="0"/>
              <a:t>10/9/2020</a:t>
            </a:fld>
            <a:endParaRPr lang="en-US" dirty="0"/>
          </a:p>
        </p:txBody>
      </p:sp>
      <p:sp>
        <p:nvSpPr>
          <p:cNvPr id="6" name="Footer Placeholder 5">
            <a:extLst>
              <a:ext uri="{FF2B5EF4-FFF2-40B4-BE49-F238E27FC236}">
                <a16:creationId xmlns:a16="http://schemas.microsoft.com/office/drawing/2014/main" id="{4702E7C6-7BD7-4BF3-8E46-F1A17EDCAA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8F6B77C-CD2E-4BC7-A7A7-E78CBCD76117}"/>
              </a:ext>
            </a:extLst>
          </p:cNvPr>
          <p:cNvSpPr>
            <a:spLocks noGrp="1"/>
          </p:cNvSpPr>
          <p:nvPr>
            <p:ph type="sldNum" sz="quarter" idx="12"/>
          </p:nvPr>
        </p:nvSpPr>
        <p:spPr/>
        <p:txBody>
          <a:bodyPr/>
          <a:lstStyle/>
          <a:p>
            <a:fld id="{5E943D6D-1D4C-4962-BE2B-67D3867AB418}" type="slidenum">
              <a:rPr lang="en-US" smtClean="0"/>
              <a:t>‹#›</a:t>
            </a:fld>
            <a:endParaRPr lang="en-US" dirty="0"/>
          </a:p>
        </p:txBody>
      </p:sp>
    </p:spTree>
    <p:extLst>
      <p:ext uri="{BB962C8B-B14F-4D97-AF65-F5344CB8AC3E}">
        <p14:creationId xmlns:p14="http://schemas.microsoft.com/office/powerpoint/2010/main" val="4103485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D1A310-977E-4328-83FD-C1DED92B50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BAB72C-1139-41E1-9386-7A13D71775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9900E6-1397-4609-A4BB-5C38A50582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9D5BF-055E-4BAF-9886-4B3DD1E17AA1}" type="datetimeFigureOut">
              <a:rPr lang="en-US" smtClean="0"/>
              <a:t>10/9/2020</a:t>
            </a:fld>
            <a:endParaRPr lang="en-US" dirty="0"/>
          </a:p>
        </p:txBody>
      </p:sp>
      <p:sp>
        <p:nvSpPr>
          <p:cNvPr id="5" name="Footer Placeholder 4">
            <a:extLst>
              <a:ext uri="{FF2B5EF4-FFF2-40B4-BE49-F238E27FC236}">
                <a16:creationId xmlns:a16="http://schemas.microsoft.com/office/drawing/2014/main" id="{D4A659E5-D8D9-4976-8D0F-23735E49DB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C740334-9275-4B4C-BAC1-D7F6A81AC1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943D6D-1D4C-4962-BE2B-67D3867AB418}" type="slidenum">
              <a:rPr lang="en-US" smtClean="0"/>
              <a:t>‹#›</a:t>
            </a:fld>
            <a:endParaRPr lang="en-US" dirty="0"/>
          </a:p>
        </p:txBody>
      </p:sp>
    </p:spTree>
    <p:extLst>
      <p:ext uri="{BB962C8B-B14F-4D97-AF65-F5344CB8AC3E}">
        <p14:creationId xmlns:p14="http://schemas.microsoft.com/office/powerpoint/2010/main" val="1512205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cdc.gov/coronavirus/2019-ncov/prevent-getting-sick/social-distancing.html" TargetMode="External"/><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174474" y="1169069"/>
            <a:ext cx="9843052" cy="1856176"/>
          </a:xfrm>
        </p:spPr>
        <p:txBody>
          <a:bodyPr>
            <a:normAutofit fontScale="90000"/>
          </a:bodyPr>
          <a:lstStyle/>
          <a:p>
            <a:r>
              <a:rPr lang="en-US" sz="6600" b="1" dirty="0" smtClean="0">
                <a:latin typeface="Dubai Medium" panose="020B0603030403030204" pitchFamily="34" charset="-78"/>
                <a:cs typeface="Dubai Medium" panose="020B0603030403030204" pitchFamily="34" charset="-78"/>
              </a:rPr>
              <a:t>Re-Engagement of ROP Education Services </a:t>
            </a:r>
            <a:endParaRPr lang="en-US" sz="6600" b="1" dirty="0">
              <a:latin typeface="Dubai Medium" panose="020B0603030403030204" pitchFamily="34" charset="-78"/>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lt;strong&gt;Education&lt;/strong&gt; PNG Transparent Images | PNG Al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6439" y="3183948"/>
            <a:ext cx="4905375" cy="3371850"/>
          </a:xfrm>
          <a:prstGeom prst="rect">
            <a:avLst/>
          </a:prstGeom>
        </p:spPr>
      </p:pic>
    </p:spTree>
    <p:extLst>
      <p:ext uri="{BB962C8B-B14F-4D97-AF65-F5344CB8AC3E}">
        <p14:creationId xmlns:p14="http://schemas.microsoft.com/office/powerpoint/2010/main" val="577705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061460" y="1261433"/>
            <a:ext cx="9843052" cy="493476"/>
          </a:xfrm>
        </p:spPr>
        <p:txBody>
          <a:bodyPr>
            <a:noAutofit/>
          </a:bodyPr>
          <a:lstStyle/>
          <a:p>
            <a:r>
              <a:rPr lang="en-US" sz="4400" b="1" dirty="0" smtClean="0">
                <a:latin typeface="+mn-lt"/>
              </a:rPr>
              <a:t>ROP Physical/Social Distancing </a:t>
            </a:r>
            <a:endParaRPr lang="en-US" sz="4400" b="1" dirty="0">
              <a:latin typeface="+mn-lt"/>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subTitle" idx="1"/>
          </p:nvPr>
        </p:nvSpPr>
        <p:spPr>
          <a:xfrm>
            <a:off x="867858" y="1644074"/>
            <a:ext cx="9939048" cy="4618182"/>
          </a:xfrm>
        </p:spPr>
        <p:txBody>
          <a:bodyPr>
            <a:normAutofit/>
          </a:bodyPr>
          <a:lstStyle/>
          <a:p>
            <a:pPr algn="l"/>
            <a:endParaRPr lang="en-US" dirty="0" smtClean="0"/>
          </a:p>
          <a:p>
            <a:pPr algn="l"/>
            <a:r>
              <a:rPr lang="en-US" dirty="0" smtClean="0"/>
              <a:t>Apply </a:t>
            </a:r>
            <a:r>
              <a:rPr lang="en-US" dirty="0"/>
              <a:t>minimum classroom space and maximum class size requirements. When </a:t>
            </a:r>
            <a:r>
              <a:rPr lang="en-US" dirty="0" smtClean="0"/>
              <a:t>determining </a:t>
            </a:r>
            <a:r>
              <a:rPr lang="en-US" dirty="0"/>
              <a:t>the number of students in a classroom group in a typical </a:t>
            </a:r>
            <a:r>
              <a:rPr lang="en-US" dirty="0" smtClean="0"/>
              <a:t>classroom </a:t>
            </a:r>
            <a:r>
              <a:rPr lang="en-US" dirty="0"/>
              <a:t>space, the school </a:t>
            </a:r>
            <a:r>
              <a:rPr lang="en-US" b="1" dirty="0"/>
              <a:t>must </a:t>
            </a:r>
            <a:r>
              <a:rPr lang="en-US" dirty="0"/>
              <a:t>apply </a:t>
            </a:r>
            <a:r>
              <a:rPr lang="en-US" dirty="0" smtClean="0"/>
              <a:t>the </a:t>
            </a:r>
            <a:r>
              <a:rPr lang="en-US" dirty="0"/>
              <a:t>following factors:</a:t>
            </a:r>
          </a:p>
          <a:p>
            <a:pPr marL="342900" indent="-342900" algn="l">
              <a:buFont typeface="Arial" panose="020B0604020202020204" pitchFamily="34" charset="0"/>
              <a:buChar char="•"/>
            </a:pPr>
            <a:r>
              <a:rPr lang="en-US" b="1" dirty="0" smtClean="0"/>
              <a:t>Maximum </a:t>
            </a:r>
            <a:r>
              <a:rPr lang="en-US" b="1" dirty="0"/>
              <a:t>of </a:t>
            </a:r>
            <a:r>
              <a:rPr lang="en-US" b="1" dirty="0" smtClean="0"/>
              <a:t>15 </a:t>
            </a:r>
            <a:r>
              <a:rPr lang="en-US" b="1" dirty="0"/>
              <a:t>people per classroom: </a:t>
            </a:r>
            <a:r>
              <a:rPr lang="en-US" dirty="0"/>
              <a:t>No more than </a:t>
            </a:r>
            <a:r>
              <a:rPr lang="en-US" dirty="0" smtClean="0"/>
              <a:t>15 total individuals </a:t>
            </a:r>
            <a:r>
              <a:rPr lang="en-US" dirty="0"/>
              <a:t>can group in a typical classroom space (i.e., not a cafeteria, </a:t>
            </a:r>
            <a:r>
              <a:rPr lang="en-US" dirty="0" smtClean="0"/>
              <a:t>gym</a:t>
            </a:r>
            <a:r>
              <a:rPr lang="en-US" dirty="0"/>
              <a:t>, library, or other larger space.)</a:t>
            </a:r>
          </a:p>
          <a:p>
            <a:pPr marL="342900" indent="-342900" algn="l">
              <a:buFont typeface="Arial" panose="020B0604020202020204" pitchFamily="34" charset="0"/>
              <a:buChar char="•"/>
            </a:pPr>
            <a:r>
              <a:rPr lang="en-US" dirty="0" smtClean="0"/>
              <a:t> </a:t>
            </a:r>
            <a:r>
              <a:rPr lang="en-US" b="1" dirty="0"/>
              <a:t>Desks 6</a:t>
            </a:r>
            <a:r>
              <a:rPr lang="en-US" b="1" dirty="0" smtClean="0"/>
              <a:t> </a:t>
            </a:r>
            <a:r>
              <a:rPr lang="en-US" b="1" dirty="0"/>
              <a:t>ft. apart: </a:t>
            </a:r>
            <a:r>
              <a:rPr lang="en-US" dirty="0"/>
              <a:t>Student desks (or seats at a table if tables are used) </a:t>
            </a:r>
            <a:r>
              <a:rPr lang="en-US" dirty="0" smtClean="0"/>
              <a:t>must </a:t>
            </a:r>
            <a:r>
              <a:rPr lang="en-US" dirty="0"/>
              <a:t>be placed </a:t>
            </a:r>
            <a:r>
              <a:rPr lang="en-US" dirty="0" smtClean="0"/>
              <a:t>in a </a:t>
            </a:r>
            <a:r>
              <a:rPr lang="en-US" dirty="0"/>
              <a:t>minimum </a:t>
            </a:r>
            <a:r>
              <a:rPr lang="en-US" dirty="0" smtClean="0"/>
              <a:t>of three feet (with healthy cohorts) six </a:t>
            </a:r>
            <a:r>
              <a:rPr lang="en-US" dirty="0"/>
              <a:t>feet apart </a:t>
            </a:r>
            <a:r>
              <a:rPr lang="en-US" b="1" dirty="0">
                <a:solidFill>
                  <a:srgbClr val="FF0000"/>
                </a:solidFill>
              </a:rPr>
              <a:t>if possible</a:t>
            </a:r>
            <a:r>
              <a:rPr lang="en-US" dirty="0"/>
              <a:t>. </a:t>
            </a:r>
            <a:endParaRPr lang="en-US" dirty="0" smtClean="0"/>
          </a:p>
          <a:p>
            <a:pPr marL="342900" indent="-342900" algn="l">
              <a:buFont typeface="Arial" panose="020B0604020202020204" pitchFamily="34" charset="0"/>
              <a:buChar char="•"/>
            </a:pPr>
            <a:r>
              <a:rPr lang="en-US" dirty="0" smtClean="0"/>
              <a:t>It </a:t>
            </a:r>
            <a:r>
              <a:rPr lang="en-US" dirty="0"/>
              <a:t>is </a:t>
            </a:r>
            <a:r>
              <a:rPr lang="en-US" dirty="0" smtClean="0"/>
              <a:t>highly recommended that </a:t>
            </a:r>
            <a:r>
              <a:rPr lang="en-US" dirty="0"/>
              <a:t>students face the same direction rather than facing each </a:t>
            </a:r>
            <a:r>
              <a:rPr lang="en-US" dirty="0" smtClean="0"/>
              <a:t>other unless it is not possible.</a:t>
            </a:r>
            <a:endParaRPr lang="en-US" b="1" dirty="0"/>
          </a:p>
          <a:p>
            <a:pPr marL="0" lvl="2" algn="l">
              <a:spcBef>
                <a:spcPts val="1000"/>
              </a:spcBef>
            </a:pPr>
            <a:endParaRPr lang="en-US" dirty="0" smtClean="0"/>
          </a:p>
          <a:p>
            <a:pPr marL="285750" lvl="2" indent="-285750">
              <a:spcBef>
                <a:spcPts val="1000"/>
              </a:spcBef>
              <a:buFont typeface="Arial" panose="020B0604020202020204" pitchFamily="34" charset="0"/>
              <a:buChar char="•"/>
            </a:pPr>
            <a:endParaRPr lang="en-US" sz="1800" dirty="0"/>
          </a:p>
          <a:p>
            <a:endParaRPr lang="en-US" sz="1800" dirty="0" smtClean="0"/>
          </a:p>
          <a:p>
            <a:pPr marL="285750" indent="-285750">
              <a:buFont typeface="Arial" panose="020B0604020202020204" pitchFamily="34" charset="0"/>
              <a:buChar char="•"/>
            </a:pPr>
            <a:endParaRPr lang="en-US" sz="1800" dirty="0"/>
          </a:p>
        </p:txBody>
      </p:sp>
    </p:spTree>
    <p:extLst>
      <p:ext uri="{BB962C8B-B14F-4D97-AF65-F5344CB8AC3E}">
        <p14:creationId xmlns:p14="http://schemas.microsoft.com/office/powerpoint/2010/main" val="727214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061460" y="1261433"/>
            <a:ext cx="9843052" cy="493476"/>
          </a:xfrm>
        </p:spPr>
        <p:txBody>
          <a:bodyPr>
            <a:noAutofit/>
          </a:bodyPr>
          <a:lstStyle/>
          <a:p>
            <a:r>
              <a:rPr lang="en-US" sz="4400" b="1" dirty="0" smtClean="0">
                <a:latin typeface="+mn-lt"/>
              </a:rPr>
              <a:t>Physical/Social Distancing </a:t>
            </a:r>
            <a:endParaRPr lang="en-US" sz="4400" b="1" dirty="0">
              <a:latin typeface="+mn-lt"/>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subTitle" idx="1"/>
          </p:nvPr>
        </p:nvSpPr>
        <p:spPr>
          <a:xfrm>
            <a:off x="840149" y="1921165"/>
            <a:ext cx="9939048" cy="4618182"/>
          </a:xfrm>
        </p:spPr>
        <p:txBody>
          <a:bodyPr>
            <a:normAutofit fontScale="92500" lnSpcReduction="10000"/>
          </a:bodyPr>
          <a:lstStyle/>
          <a:p>
            <a:pPr marL="457200" lvl="2" indent="-457200" algn="l">
              <a:spcBef>
                <a:spcPts val="1000"/>
              </a:spcBef>
              <a:buFont typeface="Arial" panose="020B0604020202020204" pitchFamily="34" charset="0"/>
              <a:buChar char="•"/>
            </a:pPr>
            <a:r>
              <a:rPr lang="en-US" sz="2400" dirty="0" smtClean="0"/>
              <a:t>No large group gatherings</a:t>
            </a:r>
          </a:p>
          <a:p>
            <a:pPr marL="457200" lvl="2" indent="-457200" algn="l">
              <a:spcBef>
                <a:spcPts val="1000"/>
              </a:spcBef>
              <a:buFont typeface="Arial" panose="020B0604020202020204" pitchFamily="34" charset="0"/>
              <a:buChar char="•"/>
            </a:pPr>
            <a:r>
              <a:rPr lang="en-US" sz="2400" dirty="0" smtClean="0"/>
              <a:t>Use of consistent grouping when possible </a:t>
            </a:r>
          </a:p>
          <a:p>
            <a:pPr marL="457200" lvl="2" indent="-457200" algn="l">
              <a:spcBef>
                <a:spcPts val="1000"/>
              </a:spcBef>
              <a:buFont typeface="Arial" panose="020B0604020202020204" pitchFamily="34" charset="0"/>
              <a:buChar char="•"/>
            </a:pPr>
            <a:r>
              <a:rPr lang="en-US" sz="2400" dirty="0"/>
              <a:t>G</a:t>
            </a:r>
            <a:r>
              <a:rPr lang="en-US" sz="2400" dirty="0" smtClean="0"/>
              <a:t>roup or pair work allowable in a healthy cohort (American Academy of Pediatrics-)</a:t>
            </a:r>
          </a:p>
          <a:p>
            <a:pPr marL="457200" lvl="2" indent="-457200" algn="l">
              <a:spcBef>
                <a:spcPts val="1000"/>
              </a:spcBef>
              <a:buFont typeface="Arial" panose="020B0604020202020204" pitchFamily="34" charset="0"/>
              <a:buChar char="•"/>
            </a:pPr>
            <a:r>
              <a:rPr lang="en-US" sz="2400" dirty="0" smtClean="0"/>
              <a:t>Reduce hallway crowding (create one-way movement)</a:t>
            </a:r>
          </a:p>
          <a:p>
            <a:pPr marL="457200" lvl="2" indent="-457200" algn="l">
              <a:spcBef>
                <a:spcPts val="1000"/>
              </a:spcBef>
              <a:buFont typeface="Arial" panose="020B0604020202020204" pitchFamily="34" charset="0"/>
              <a:buChar char="•"/>
            </a:pPr>
            <a:r>
              <a:rPr lang="en-US" sz="2400" dirty="0" smtClean="0"/>
              <a:t>Gather outside where possible </a:t>
            </a:r>
          </a:p>
          <a:p>
            <a:pPr marL="457200" lvl="2" indent="-457200" algn="l">
              <a:spcBef>
                <a:spcPts val="1000"/>
              </a:spcBef>
              <a:buFont typeface="Arial" panose="020B0604020202020204" pitchFamily="34" charset="0"/>
              <a:buChar char="•"/>
            </a:pPr>
            <a:r>
              <a:rPr lang="en-US" sz="2400" dirty="0" smtClean="0"/>
              <a:t>Plan for entry and exit procedures (arrivals, dismissal, visitors, etc.) </a:t>
            </a:r>
          </a:p>
          <a:p>
            <a:pPr marL="457200" lvl="2" indent="-457200" algn="l">
              <a:spcBef>
                <a:spcPts val="1000"/>
              </a:spcBef>
              <a:buFont typeface="Arial" panose="020B0604020202020204" pitchFamily="34" charset="0"/>
              <a:buChar char="•"/>
            </a:pPr>
            <a:r>
              <a:rPr lang="en-US" sz="2400" dirty="0" smtClean="0"/>
              <a:t>Parent meetings via Zoom and by appointment only</a:t>
            </a:r>
          </a:p>
          <a:p>
            <a:pPr marL="457200" lvl="2" indent="-457200" algn="l">
              <a:spcBef>
                <a:spcPts val="1000"/>
              </a:spcBef>
              <a:buFont typeface="Arial" panose="020B0604020202020204" pitchFamily="34" charset="0"/>
              <a:buChar char="•"/>
            </a:pPr>
            <a:r>
              <a:rPr lang="en-US" sz="2400" dirty="0" smtClean="0"/>
              <a:t>Limit mixing groups </a:t>
            </a:r>
          </a:p>
          <a:p>
            <a:pPr marL="457200" lvl="2" indent="-457200" algn="l">
              <a:spcBef>
                <a:spcPts val="1000"/>
              </a:spcBef>
              <a:buFont typeface="Arial" panose="020B0604020202020204" pitchFamily="34" charset="0"/>
              <a:buChar char="•"/>
            </a:pPr>
            <a:r>
              <a:rPr lang="en-US" sz="2400" dirty="0" smtClean="0"/>
              <a:t>Reduce number of bus/van riders and encourage air flow (keep windows open as long as it is safe)</a:t>
            </a:r>
          </a:p>
          <a:p>
            <a:pPr marL="457200" lvl="2" indent="-457200" algn="l">
              <a:spcBef>
                <a:spcPts val="1000"/>
              </a:spcBef>
              <a:buFont typeface="Arial" panose="020B0604020202020204" pitchFamily="34" charset="0"/>
              <a:buChar char="•"/>
            </a:pPr>
            <a:r>
              <a:rPr lang="en-US" sz="2400" dirty="0" smtClean="0"/>
              <a:t>No sharing of technology without properly sanitizing before </a:t>
            </a:r>
            <a:r>
              <a:rPr lang="en-US" sz="2400" smtClean="0"/>
              <a:t>next user</a:t>
            </a:r>
            <a:endParaRPr lang="en-US" sz="2400" dirty="0" smtClean="0"/>
          </a:p>
          <a:p>
            <a:pPr marL="285750" lvl="2" indent="-285750" algn="l">
              <a:spcBef>
                <a:spcPts val="1000"/>
              </a:spcBef>
              <a:buFont typeface="Arial" panose="020B0604020202020204" pitchFamily="34" charset="0"/>
              <a:buChar char="•"/>
            </a:pPr>
            <a:endParaRPr lang="en-US" sz="1800" dirty="0" smtClean="0"/>
          </a:p>
          <a:p>
            <a:pPr marL="0" lvl="2" algn="l">
              <a:spcBef>
                <a:spcPts val="1000"/>
              </a:spcBef>
            </a:pPr>
            <a:endParaRPr lang="en-US" dirty="0" smtClean="0"/>
          </a:p>
          <a:p>
            <a:pPr marL="285750" lvl="2" indent="-285750">
              <a:spcBef>
                <a:spcPts val="1000"/>
              </a:spcBef>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p:txBody>
      </p:sp>
    </p:spTree>
    <p:extLst>
      <p:ext uri="{BB962C8B-B14F-4D97-AF65-F5344CB8AC3E}">
        <p14:creationId xmlns:p14="http://schemas.microsoft.com/office/powerpoint/2010/main" val="1390368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061460" y="1261433"/>
            <a:ext cx="9843052" cy="493476"/>
          </a:xfrm>
        </p:spPr>
        <p:txBody>
          <a:bodyPr>
            <a:noAutofit/>
          </a:bodyPr>
          <a:lstStyle/>
          <a:p>
            <a:r>
              <a:rPr lang="en-US" sz="4400" b="1" dirty="0" smtClean="0">
                <a:latin typeface="+mn-lt"/>
              </a:rPr>
              <a:t>Benefits of Teaching at ROP</a:t>
            </a:r>
            <a:endParaRPr lang="en-US" sz="4400" b="1" dirty="0">
              <a:latin typeface="+mn-lt"/>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subTitle" idx="1"/>
          </p:nvPr>
        </p:nvSpPr>
        <p:spPr>
          <a:xfrm>
            <a:off x="840149" y="1921165"/>
            <a:ext cx="9939048" cy="4618182"/>
          </a:xfrm>
        </p:spPr>
        <p:txBody>
          <a:bodyPr>
            <a:normAutofit/>
          </a:bodyPr>
          <a:lstStyle/>
          <a:p>
            <a:pPr marL="457200" lvl="2" indent="-457200" algn="l">
              <a:spcBef>
                <a:spcPts val="1000"/>
              </a:spcBef>
              <a:buFont typeface="Arial" panose="020B0604020202020204" pitchFamily="34" charset="0"/>
              <a:buChar char="•"/>
            </a:pPr>
            <a:r>
              <a:rPr lang="en-US" sz="2400" dirty="0" smtClean="0"/>
              <a:t>Caring and supportive working environment </a:t>
            </a:r>
          </a:p>
          <a:p>
            <a:pPr marL="457200" lvl="2" indent="-457200" algn="l">
              <a:spcBef>
                <a:spcPts val="1000"/>
              </a:spcBef>
              <a:buFont typeface="Arial" panose="020B0604020202020204" pitchFamily="34" charset="0"/>
              <a:buChar char="•"/>
            </a:pPr>
            <a:r>
              <a:rPr lang="en-US" sz="2400" dirty="0" smtClean="0"/>
              <a:t>Possible use of physical dividers on desks </a:t>
            </a:r>
          </a:p>
          <a:p>
            <a:pPr marL="457200" lvl="2" indent="-457200" algn="l">
              <a:spcBef>
                <a:spcPts val="1000"/>
              </a:spcBef>
              <a:buFont typeface="Arial" panose="020B0604020202020204" pitchFamily="34" charset="0"/>
              <a:buChar char="•"/>
            </a:pPr>
            <a:r>
              <a:rPr lang="en-US" sz="2400" dirty="0" smtClean="0"/>
              <a:t>Proactive with use of fogger, protective glass to minimize contact</a:t>
            </a:r>
          </a:p>
          <a:p>
            <a:pPr marL="457200" lvl="2" indent="-457200" algn="l">
              <a:spcBef>
                <a:spcPts val="1000"/>
              </a:spcBef>
              <a:buFont typeface="Arial" panose="020B0604020202020204" pitchFamily="34" charset="0"/>
              <a:buChar char="•"/>
            </a:pPr>
            <a:r>
              <a:rPr lang="en-US" sz="2400" dirty="0" smtClean="0"/>
              <a:t>Low rate of virus transmittal from students (students are quarantined) </a:t>
            </a:r>
          </a:p>
          <a:p>
            <a:pPr marL="457200" lvl="2" indent="-457200" algn="l">
              <a:spcBef>
                <a:spcPts val="1000"/>
              </a:spcBef>
              <a:buFont typeface="Arial" panose="020B0604020202020204" pitchFamily="34" charset="0"/>
              <a:buChar char="•"/>
            </a:pPr>
            <a:r>
              <a:rPr lang="en-US" sz="2400" dirty="0" smtClean="0"/>
              <a:t>Ability to create social distancing with student enrollment numbers (25-30 students in a typical public schools) </a:t>
            </a:r>
          </a:p>
          <a:p>
            <a:pPr marL="457200" lvl="2" indent="-457200" algn="l">
              <a:spcBef>
                <a:spcPts val="1000"/>
              </a:spcBef>
              <a:buFont typeface="Arial" panose="020B0604020202020204" pitchFamily="34" charset="0"/>
              <a:buChar char="•"/>
            </a:pPr>
            <a:r>
              <a:rPr lang="en-US" sz="2400" dirty="0" smtClean="0"/>
              <a:t>Enrollment process for new intakes for current students and staff protection </a:t>
            </a:r>
          </a:p>
          <a:p>
            <a:pPr marL="457200" lvl="2" indent="-457200" algn="l">
              <a:spcBef>
                <a:spcPts val="1000"/>
              </a:spcBef>
              <a:buFont typeface="Arial" panose="020B0604020202020204" pitchFamily="34" charset="0"/>
              <a:buChar char="•"/>
            </a:pPr>
            <a:endParaRPr lang="en-US" sz="2400" dirty="0" smtClean="0"/>
          </a:p>
          <a:p>
            <a:pPr marL="457200" lvl="2" indent="-457200" algn="l">
              <a:spcBef>
                <a:spcPts val="1000"/>
              </a:spcBef>
              <a:buFont typeface="Arial" panose="020B0604020202020204" pitchFamily="34" charset="0"/>
              <a:buChar char="•"/>
            </a:pPr>
            <a:endParaRPr lang="en-US" sz="2400" dirty="0" smtClean="0"/>
          </a:p>
          <a:p>
            <a:pPr marL="457200" lvl="2" indent="-457200" algn="l">
              <a:spcBef>
                <a:spcPts val="1000"/>
              </a:spcBef>
              <a:buFont typeface="Arial" panose="020B0604020202020204" pitchFamily="34" charset="0"/>
              <a:buChar char="•"/>
            </a:pPr>
            <a:endParaRPr lang="en-US" sz="2400" dirty="0" smtClean="0"/>
          </a:p>
          <a:p>
            <a:pPr marL="285750" lvl="2" indent="-285750" algn="l">
              <a:spcBef>
                <a:spcPts val="1000"/>
              </a:spcBef>
              <a:buFont typeface="Arial" panose="020B0604020202020204" pitchFamily="34" charset="0"/>
              <a:buChar char="•"/>
            </a:pPr>
            <a:endParaRPr lang="en-US" sz="1800" dirty="0" smtClean="0"/>
          </a:p>
          <a:p>
            <a:pPr marL="0" lvl="2" algn="l">
              <a:spcBef>
                <a:spcPts val="1000"/>
              </a:spcBef>
            </a:pPr>
            <a:endParaRPr lang="en-US" dirty="0" smtClean="0"/>
          </a:p>
          <a:p>
            <a:pPr marL="285750" lvl="2" indent="-285750">
              <a:spcBef>
                <a:spcPts val="1000"/>
              </a:spcBef>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p:txBody>
      </p:sp>
    </p:spTree>
    <p:extLst>
      <p:ext uri="{BB962C8B-B14F-4D97-AF65-F5344CB8AC3E}">
        <p14:creationId xmlns:p14="http://schemas.microsoft.com/office/powerpoint/2010/main" val="1247323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116B24A-640F-4AF2-A54F-1FBCA699FDF6}"/>
              </a:ext>
            </a:extLst>
          </p:cNvPr>
          <p:cNvSpPr>
            <a:spLocks noGrp="1"/>
          </p:cNvSpPr>
          <p:nvPr>
            <p:ph type="title"/>
          </p:nvPr>
        </p:nvSpPr>
        <p:spPr>
          <a:xfrm>
            <a:off x="2713382" y="475962"/>
            <a:ext cx="8640417" cy="1185379"/>
          </a:xfrm>
        </p:spPr>
        <p:txBody>
          <a:bodyPr>
            <a:normAutofit fontScale="90000"/>
          </a:bodyPr>
          <a:lstStyle/>
          <a:p>
            <a:pPr algn="ctr"/>
            <a:r>
              <a:rPr lang="en-US" sz="4900" b="1" dirty="0" smtClean="0">
                <a:latin typeface="+mn-lt"/>
                <a:cs typeface="Dubai Medium" panose="020B0603030403030204" pitchFamily="34" charset="-78"/>
              </a:rPr>
              <a:t>ROP Instructional Models:</a:t>
            </a:r>
            <a:br>
              <a:rPr lang="en-US" sz="4900" b="1" dirty="0" smtClean="0">
                <a:latin typeface="+mn-lt"/>
                <a:cs typeface="Dubai Medium" panose="020B0603030403030204" pitchFamily="34" charset="-78"/>
              </a:rPr>
            </a:br>
            <a:r>
              <a:rPr lang="en-US" sz="4900" b="1" dirty="0" smtClean="0">
                <a:latin typeface="+mn-lt"/>
                <a:cs typeface="Dubai Medium" panose="020B0603030403030204" pitchFamily="34" charset="-78"/>
              </a:rPr>
              <a:t>Face-to-Face Learning  </a:t>
            </a:r>
            <a:r>
              <a:rPr lang="en-US" b="1" dirty="0"/>
              <a:t/>
            </a:r>
            <a:br>
              <a:rPr lang="en-US" b="1" dirty="0"/>
            </a:br>
            <a:endParaRPr lang="en-US" i="1" u="sng" dirty="0"/>
          </a:p>
        </p:txBody>
      </p:sp>
      <p:pic>
        <p:nvPicPr>
          <p:cNvPr id="8" name="Picture 7">
            <a:extLst>
              <a:ext uri="{FF2B5EF4-FFF2-40B4-BE49-F238E27FC236}">
                <a16:creationId xmlns:a16="http://schemas.microsoft.com/office/drawing/2014/main" id="{431ED7DD-40CF-45F7-93B1-450205A81969}"/>
              </a:ext>
            </a:extLst>
          </p:cNvPr>
          <p:cNvPicPr>
            <a:picLocks noChangeAspect="1"/>
          </p:cNvPicPr>
          <p:nvPr/>
        </p:nvPicPr>
        <p:blipFill>
          <a:blip r:embed="rId2"/>
          <a:stretch>
            <a:fillRect/>
          </a:stretch>
        </p:blipFill>
        <p:spPr>
          <a:xfrm>
            <a:off x="132520" y="89451"/>
            <a:ext cx="2393538" cy="4532210"/>
          </a:xfrm>
          <a:prstGeom prst="rect">
            <a:avLst/>
          </a:prstGeom>
        </p:spPr>
      </p:pic>
      <p:sp>
        <p:nvSpPr>
          <p:cNvPr id="7" name="Content Placeholder 3">
            <a:extLst>
              <a:ext uri="{FF2B5EF4-FFF2-40B4-BE49-F238E27FC236}">
                <a16:creationId xmlns:a16="http://schemas.microsoft.com/office/drawing/2014/main" id="{6D6FD7F7-A705-47A6-A328-F6A160751DE3}"/>
              </a:ext>
            </a:extLst>
          </p:cNvPr>
          <p:cNvSpPr txBox="1">
            <a:spLocks/>
          </p:cNvSpPr>
          <p:nvPr/>
        </p:nvSpPr>
        <p:spPr>
          <a:xfrm>
            <a:off x="2570920" y="1473602"/>
            <a:ext cx="8782879" cy="49421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4863" lvl="1" indent="-347663"/>
            <a:endParaRPr lang="en-US" sz="2000" dirty="0"/>
          </a:p>
          <a:p>
            <a:pPr marL="457200" lvl="1" indent="0">
              <a:spcAft>
                <a:spcPts val="1200"/>
              </a:spcAft>
              <a:buNone/>
            </a:pPr>
            <a:r>
              <a:rPr lang="en-US" b="1" dirty="0" smtClean="0"/>
              <a:t>Why is this Important?</a:t>
            </a:r>
          </a:p>
          <a:p>
            <a:pPr marL="1262063" lvl="2" indent="-347663">
              <a:spcAft>
                <a:spcPts val="1200"/>
              </a:spcAft>
            </a:pPr>
            <a:r>
              <a:rPr lang="en-US" sz="2400" dirty="0" smtClean="0"/>
              <a:t>Best </a:t>
            </a:r>
            <a:r>
              <a:rPr lang="en-US" sz="2400" dirty="0"/>
              <a:t>pedagogical </a:t>
            </a:r>
            <a:r>
              <a:rPr lang="en-US" sz="2400" dirty="0" smtClean="0"/>
              <a:t>approach</a:t>
            </a:r>
          </a:p>
          <a:p>
            <a:pPr marL="1262063" lvl="2" indent="-347663">
              <a:spcAft>
                <a:spcPts val="1200"/>
              </a:spcAft>
            </a:pPr>
            <a:r>
              <a:rPr lang="en-US" sz="2400" dirty="0" smtClean="0"/>
              <a:t>Connect, problem-solve, and network with peers </a:t>
            </a:r>
            <a:endParaRPr lang="en-US" sz="2400" dirty="0"/>
          </a:p>
          <a:p>
            <a:pPr marL="1262063" lvl="2" indent="-347663">
              <a:spcAft>
                <a:spcPts val="1200"/>
              </a:spcAft>
            </a:pPr>
            <a:r>
              <a:rPr lang="en-US" sz="2400" dirty="0"/>
              <a:t>Disparity in remote learning</a:t>
            </a:r>
          </a:p>
          <a:p>
            <a:pPr marL="1262063" lvl="2" indent="-347663">
              <a:spcAft>
                <a:spcPts val="1200"/>
              </a:spcAft>
            </a:pPr>
            <a:r>
              <a:rPr lang="en-US" sz="2400" dirty="0"/>
              <a:t>Best meet individual student needs</a:t>
            </a:r>
          </a:p>
          <a:p>
            <a:pPr marL="1262063" lvl="2" indent="-347663">
              <a:spcAft>
                <a:spcPts val="1200"/>
              </a:spcAft>
            </a:pPr>
            <a:r>
              <a:rPr lang="en-US" sz="2400" dirty="0" smtClean="0"/>
              <a:t>Central social development </a:t>
            </a:r>
            <a:r>
              <a:rPr lang="en-US" sz="2400" dirty="0"/>
              <a:t>/ emotional connection for </a:t>
            </a:r>
            <a:r>
              <a:rPr lang="en-US" sz="2400" dirty="0" smtClean="0"/>
              <a:t>students</a:t>
            </a:r>
          </a:p>
          <a:p>
            <a:pPr marL="1262063" lvl="2" indent="-347663">
              <a:spcAft>
                <a:spcPts val="1200"/>
              </a:spcAft>
            </a:pPr>
            <a:r>
              <a:rPr lang="en-US" sz="2400" dirty="0" smtClean="0"/>
              <a:t>Ability </a:t>
            </a:r>
            <a:r>
              <a:rPr lang="en-US" sz="2400" dirty="0"/>
              <a:t>to participate in extracurricular </a:t>
            </a:r>
            <a:r>
              <a:rPr lang="en-US" sz="2400" dirty="0" smtClean="0"/>
              <a:t>activities</a:t>
            </a:r>
          </a:p>
          <a:p>
            <a:endParaRPr lang="en-US" dirty="0" smtClean="0"/>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259260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4673AF-3859-4121-A2CF-3B4CFA40E394}"/>
              </a:ext>
            </a:extLst>
          </p:cNvPr>
          <p:cNvPicPr>
            <a:picLocks noChangeAspect="1"/>
          </p:cNvPicPr>
          <p:nvPr/>
        </p:nvPicPr>
        <p:blipFill>
          <a:blip r:embed="rId2"/>
          <a:stretch>
            <a:fillRect/>
          </a:stretch>
        </p:blipFill>
        <p:spPr>
          <a:xfrm>
            <a:off x="151825" y="167906"/>
            <a:ext cx="2352675" cy="4486275"/>
          </a:xfrm>
          <a:prstGeom prst="rect">
            <a:avLst/>
          </a:prstGeom>
        </p:spPr>
      </p:pic>
      <p:sp>
        <p:nvSpPr>
          <p:cNvPr id="8" name="Title 5">
            <a:extLst>
              <a:ext uri="{FF2B5EF4-FFF2-40B4-BE49-F238E27FC236}">
                <a16:creationId xmlns:a16="http://schemas.microsoft.com/office/drawing/2014/main" id="{A72863ED-9F38-4CA0-93BE-67E0507DFF8B}"/>
              </a:ext>
            </a:extLst>
          </p:cNvPr>
          <p:cNvSpPr txBox="1">
            <a:spLocks/>
          </p:cNvSpPr>
          <p:nvPr/>
        </p:nvSpPr>
        <p:spPr>
          <a:xfrm>
            <a:off x="2306982" y="346653"/>
            <a:ext cx="8640417" cy="770948"/>
          </a:xfrm>
          <a:prstGeom prst="rect">
            <a:avLst/>
          </a:prstGeom>
        </p:spPr>
        <p:txBody>
          <a:bodyPr>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4800" b="1" dirty="0">
                <a:latin typeface="+mn-lt"/>
                <a:cs typeface="Dubai Medium" panose="020B0603030403030204" pitchFamily="34" charset="-78"/>
              </a:rPr>
              <a:t>Hybrid Learning</a:t>
            </a:r>
            <a:r>
              <a:rPr lang="en-US" b="1" dirty="0"/>
              <a:t/>
            </a:r>
            <a:br>
              <a:rPr lang="en-US" b="1" dirty="0"/>
            </a:br>
            <a:endParaRPr lang="en-US" i="1" u="sng" dirty="0"/>
          </a:p>
        </p:txBody>
      </p:sp>
      <p:sp>
        <p:nvSpPr>
          <p:cNvPr id="10" name="Content Placeholder 3">
            <a:extLst>
              <a:ext uri="{FF2B5EF4-FFF2-40B4-BE49-F238E27FC236}">
                <a16:creationId xmlns:a16="http://schemas.microsoft.com/office/drawing/2014/main" id="{F4363A08-A9A8-46F4-A96E-D00924F36826}"/>
              </a:ext>
            </a:extLst>
          </p:cNvPr>
          <p:cNvSpPr txBox="1">
            <a:spLocks/>
          </p:cNvSpPr>
          <p:nvPr/>
        </p:nvSpPr>
        <p:spPr>
          <a:xfrm>
            <a:off x="2713382" y="1880534"/>
            <a:ext cx="9462213" cy="422209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Face to Face Learning w/Rotating Schedules</a:t>
            </a:r>
            <a:br>
              <a:rPr lang="en-US" b="1" dirty="0"/>
            </a:br>
            <a:r>
              <a:rPr lang="en-US" b="1" dirty="0"/>
              <a:t>  </a:t>
            </a:r>
            <a:r>
              <a:rPr lang="en-US" i="1" dirty="0"/>
              <a:t>Why? Social Distancing</a:t>
            </a:r>
          </a:p>
          <a:p>
            <a:pPr marL="0" indent="0">
              <a:buNone/>
            </a:pPr>
            <a:endParaRPr lang="en-US" i="1" dirty="0"/>
          </a:p>
          <a:p>
            <a:pPr marL="0" indent="0">
              <a:spcBef>
                <a:spcPts val="0"/>
              </a:spcBef>
              <a:spcAft>
                <a:spcPts val="600"/>
              </a:spcAft>
              <a:buNone/>
            </a:pPr>
            <a:r>
              <a:rPr lang="en-US" i="1" dirty="0"/>
              <a:t>  </a:t>
            </a:r>
            <a:r>
              <a:rPr lang="en-US" dirty="0"/>
              <a:t>Models Proposed by Ed Leaders:</a:t>
            </a:r>
          </a:p>
          <a:p>
            <a:pPr marL="804863" lvl="1" indent="-347663">
              <a:spcAft>
                <a:spcPts val="1200"/>
              </a:spcAft>
            </a:pPr>
            <a:r>
              <a:rPr lang="en-US" sz="2800" dirty="0"/>
              <a:t>A/B Day: ½ attend on Mon/Weds, ½ attend Tues/Thurs</a:t>
            </a:r>
          </a:p>
          <a:p>
            <a:pPr marL="804863" lvl="1" indent="-347663">
              <a:spcAft>
                <a:spcPts val="1200"/>
              </a:spcAft>
            </a:pPr>
            <a:r>
              <a:rPr lang="en-US" sz="2800" dirty="0"/>
              <a:t>A/B Week: ½ attend one week; ½ attend the next week</a:t>
            </a:r>
          </a:p>
          <a:p>
            <a:pPr marL="804863" lvl="1" indent="-347663">
              <a:spcAft>
                <a:spcPts val="1200"/>
              </a:spcAft>
            </a:pPr>
            <a:r>
              <a:rPr lang="en-US" sz="2800" dirty="0"/>
              <a:t>AM/PM: ½ attend morning; ½ attend </a:t>
            </a:r>
            <a:r>
              <a:rPr lang="en-US" sz="2800" dirty="0" smtClean="0"/>
              <a:t>afternoon </a:t>
            </a:r>
            <a:r>
              <a:rPr lang="en-US" sz="2800" b="1" i="1" dirty="0" smtClean="0"/>
              <a:t>(recommended)</a:t>
            </a:r>
            <a:endParaRPr lang="en-US" sz="2800" b="1" i="1" dirty="0"/>
          </a:p>
        </p:txBody>
      </p:sp>
    </p:spTree>
    <p:extLst>
      <p:ext uri="{BB962C8B-B14F-4D97-AF65-F5344CB8AC3E}">
        <p14:creationId xmlns:p14="http://schemas.microsoft.com/office/powerpoint/2010/main" val="26419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D4673AF-3859-4121-A2CF-3B4CFA40E394}"/>
              </a:ext>
            </a:extLst>
          </p:cNvPr>
          <p:cNvPicPr>
            <a:picLocks noChangeAspect="1"/>
          </p:cNvPicPr>
          <p:nvPr/>
        </p:nvPicPr>
        <p:blipFill>
          <a:blip r:embed="rId2"/>
          <a:stretch>
            <a:fillRect/>
          </a:stretch>
        </p:blipFill>
        <p:spPr>
          <a:xfrm>
            <a:off x="151825" y="167906"/>
            <a:ext cx="2352675" cy="4486275"/>
          </a:xfrm>
          <a:prstGeom prst="rect">
            <a:avLst/>
          </a:prstGeom>
        </p:spPr>
      </p:pic>
      <p:sp>
        <p:nvSpPr>
          <p:cNvPr id="8" name="Title 5">
            <a:extLst>
              <a:ext uri="{FF2B5EF4-FFF2-40B4-BE49-F238E27FC236}">
                <a16:creationId xmlns:a16="http://schemas.microsoft.com/office/drawing/2014/main" id="{A72863ED-9F38-4CA0-93BE-67E0507DFF8B}"/>
              </a:ext>
            </a:extLst>
          </p:cNvPr>
          <p:cNvSpPr txBox="1">
            <a:spLocks/>
          </p:cNvSpPr>
          <p:nvPr/>
        </p:nvSpPr>
        <p:spPr>
          <a:xfrm>
            <a:off x="2713382" y="365125"/>
            <a:ext cx="8640417" cy="1185379"/>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b="1" dirty="0">
                <a:latin typeface="+mn-lt"/>
                <a:cs typeface="Dubai Medium" panose="020B0603030403030204" pitchFamily="34" charset="-78"/>
              </a:rPr>
              <a:t>Hybrid Learning</a:t>
            </a:r>
            <a:r>
              <a:rPr lang="en-US" b="1" dirty="0"/>
              <a:t/>
            </a:r>
            <a:br>
              <a:rPr lang="en-US" b="1" dirty="0"/>
            </a:br>
            <a:r>
              <a:rPr lang="en-US" sz="2700" i="1" dirty="0" smtClean="0"/>
              <a:t>what could be </a:t>
            </a:r>
            <a:r>
              <a:rPr lang="en-US" sz="2700" i="1" u="sng" dirty="0" smtClean="0"/>
              <a:t>new</a:t>
            </a:r>
            <a:r>
              <a:rPr lang="en-US" sz="2700" i="1" dirty="0" smtClean="0"/>
              <a:t> in 2020-21</a:t>
            </a:r>
            <a:endParaRPr lang="en-US" i="1" u="sng" dirty="0"/>
          </a:p>
        </p:txBody>
      </p:sp>
      <p:sp>
        <p:nvSpPr>
          <p:cNvPr id="10" name="Content Placeholder 3">
            <a:extLst>
              <a:ext uri="{FF2B5EF4-FFF2-40B4-BE49-F238E27FC236}">
                <a16:creationId xmlns:a16="http://schemas.microsoft.com/office/drawing/2014/main" id="{F4363A08-A9A8-46F4-A96E-D00924F36826}"/>
              </a:ext>
            </a:extLst>
          </p:cNvPr>
          <p:cNvSpPr txBox="1">
            <a:spLocks/>
          </p:cNvSpPr>
          <p:nvPr/>
        </p:nvSpPr>
        <p:spPr>
          <a:xfrm>
            <a:off x="2713383" y="1960047"/>
            <a:ext cx="8160026" cy="48283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sz="3600" b="1" dirty="0"/>
              <a:t>Challenges in Social Distancing at School</a:t>
            </a:r>
            <a:endParaRPr lang="en-US" i="1" dirty="0"/>
          </a:p>
          <a:p>
            <a:pPr marL="804863" lvl="1" indent="-347663">
              <a:spcAft>
                <a:spcPts val="1200"/>
              </a:spcAft>
            </a:pPr>
            <a:r>
              <a:rPr lang="en-US" sz="2800" dirty="0"/>
              <a:t>Arrival</a:t>
            </a:r>
          </a:p>
          <a:p>
            <a:pPr marL="804863" lvl="1" indent="-347663">
              <a:spcAft>
                <a:spcPts val="1200"/>
              </a:spcAft>
            </a:pPr>
            <a:r>
              <a:rPr lang="en-US" sz="2800" dirty="0"/>
              <a:t>Dismissal</a:t>
            </a:r>
          </a:p>
          <a:p>
            <a:pPr marL="804863" lvl="1" indent="-347663">
              <a:spcAft>
                <a:spcPts val="1200"/>
              </a:spcAft>
            </a:pPr>
            <a:r>
              <a:rPr lang="en-US" sz="2800" dirty="0" smtClean="0"/>
              <a:t>Buses/Vans </a:t>
            </a:r>
            <a:endParaRPr lang="en-US" sz="2800" dirty="0"/>
          </a:p>
          <a:p>
            <a:pPr marL="804863" lvl="1" indent="-347663">
              <a:spcAft>
                <a:spcPts val="1200"/>
              </a:spcAft>
            </a:pPr>
            <a:r>
              <a:rPr lang="en-US" sz="2800" dirty="0"/>
              <a:t>Lunches</a:t>
            </a:r>
          </a:p>
          <a:p>
            <a:pPr marL="804863" lvl="1" indent="-347663">
              <a:spcAft>
                <a:spcPts val="1200"/>
              </a:spcAft>
            </a:pPr>
            <a:r>
              <a:rPr lang="en-US" sz="2800" dirty="0"/>
              <a:t>Class Transitions</a:t>
            </a:r>
          </a:p>
          <a:p>
            <a:pPr marL="804863" lvl="1" indent="-347663">
              <a:spcAft>
                <a:spcPts val="1200"/>
              </a:spcAft>
            </a:pPr>
            <a:r>
              <a:rPr lang="en-US" sz="2800" dirty="0"/>
              <a:t>Restroom Breaks </a:t>
            </a:r>
          </a:p>
        </p:txBody>
      </p:sp>
      <p:sp>
        <p:nvSpPr>
          <p:cNvPr id="6" name="Content Placeholder 3">
            <a:extLst>
              <a:ext uri="{FF2B5EF4-FFF2-40B4-BE49-F238E27FC236}">
                <a16:creationId xmlns:a16="http://schemas.microsoft.com/office/drawing/2014/main" id="{294F0DBE-3CD9-49CF-BE20-109B307345F7}"/>
              </a:ext>
            </a:extLst>
          </p:cNvPr>
          <p:cNvSpPr txBox="1">
            <a:spLocks/>
          </p:cNvSpPr>
          <p:nvPr/>
        </p:nvSpPr>
        <p:spPr>
          <a:xfrm>
            <a:off x="6629401" y="2006600"/>
            <a:ext cx="4959625" cy="44862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US" b="1" dirty="0"/>
              <a:t> </a:t>
            </a:r>
            <a:endParaRPr lang="en-US" i="1" dirty="0"/>
          </a:p>
          <a:p>
            <a:pPr marL="804863" lvl="1" indent="-347663">
              <a:spcAft>
                <a:spcPts val="1200"/>
              </a:spcAft>
            </a:pPr>
            <a:r>
              <a:rPr lang="en-US" sz="2800" dirty="0"/>
              <a:t>PE / Athletics</a:t>
            </a:r>
          </a:p>
          <a:p>
            <a:pPr marL="804863" lvl="1" indent="-347663">
              <a:spcAft>
                <a:spcPts val="1200"/>
              </a:spcAft>
            </a:pPr>
            <a:r>
              <a:rPr lang="en-US" sz="2800" dirty="0" smtClean="0"/>
              <a:t>Career Technical Education</a:t>
            </a:r>
            <a:endParaRPr lang="en-US" sz="2800" dirty="0"/>
          </a:p>
          <a:p>
            <a:pPr marL="804863" lvl="1" indent="-347663">
              <a:spcAft>
                <a:spcPts val="1200"/>
              </a:spcAft>
            </a:pPr>
            <a:r>
              <a:rPr lang="en-US" sz="2800" dirty="0"/>
              <a:t>Extracurricular Activities</a:t>
            </a:r>
          </a:p>
          <a:p>
            <a:pPr marL="804863" lvl="1" indent="-347663">
              <a:spcAft>
                <a:spcPts val="1200"/>
              </a:spcAft>
            </a:pPr>
            <a:r>
              <a:rPr lang="en-US" sz="2800" dirty="0"/>
              <a:t>Maintaining Distance in all places</a:t>
            </a:r>
          </a:p>
          <a:p>
            <a:pPr marL="804863" lvl="1" indent="-347663">
              <a:spcAft>
                <a:spcPts val="1200"/>
              </a:spcAft>
            </a:pPr>
            <a:r>
              <a:rPr lang="en-US" sz="2800" dirty="0"/>
              <a:t>Hand Washing</a:t>
            </a:r>
          </a:p>
        </p:txBody>
      </p:sp>
    </p:spTree>
    <p:extLst>
      <p:ext uri="{BB962C8B-B14F-4D97-AF65-F5344CB8AC3E}">
        <p14:creationId xmlns:p14="http://schemas.microsoft.com/office/powerpoint/2010/main" val="332836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808037"/>
          </a:xfrm>
        </p:spPr>
        <p:txBody>
          <a:bodyPr>
            <a:normAutofit/>
          </a:bodyPr>
          <a:lstStyle/>
          <a:p>
            <a:r>
              <a:rPr lang="en-US" sz="4400" b="1" dirty="0" smtClean="0">
                <a:latin typeface="+mn-lt"/>
              </a:rPr>
              <a:t>General Preparation </a:t>
            </a:r>
            <a:endParaRPr lang="en-US" sz="4400" b="1" dirty="0">
              <a:latin typeface="+mn-lt"/>
            </a:endParaRPr>
          </a:p>
        </p:txBody>
      </p:sp>
      <p:sp>
        <p:nvSpPr>
          <p:cNvPr id="3" name="Subtitle 2"/>
          <p:cNvSpPr>
            <a:spLocks noGrp="1"/>
          </p:cNvSpPr>
          <p:nvPr>
            <p:ph type="subTitle" idx="1"/>
          </p:nvPr>
        </p:nvSpPr>
        <p:spPr>
          <a:xfrm>
            <a:off x="1524000" y="2161309"/>
            <a:ext cx="9144000" cy="4110182"/>
          </a:xfrm>
        </p:spPr>
        <p:txBody>
          <a:bodyPr>
            <a:normAutofit fontScale="62500" lnSpcReduction="20000"/>
          </a:bodyPr>
          <a:lstStyle/>
          <a:p>
            <a:pPr marL="457200" indent="-457200" algn="l">
              <a:buAutoNum type="arabicPeriod"/>
            </a:pPr>
            <a:r>
              <a:rPr lang="en-US" sz="3800" b="1" dirty="0"/>
              <a:t>Prepare &amp; post summary of practices for COVID19 mitigation</a:t>
            </a:r>
          </a:p>
          <a:p>
            <a:pPr marL="800100" lvl="1" indent="-342900" algn="l">
              <a:buFont typeface="Arial" panose="020B0604020202020204" pitchFamily="34" charset="0"/>
              <a:buChar char="•"/>
            </a:pPr>
            <a:r>
              <a:rPr lang="en-US" sz="3800" dirty="0" smtClean="0"/>
              <a:t>Prepare </a:t>
            </a:r>
            <a:r>
              <a:rPr lang="en-US" sz="3800" dirty="0"/>
              <a:t>summary of practices </a:t>
            </a:r>
            <a:r>
              <a:rPr lang="en-US" sz="3800" dirty="0" smtClean="0"/>
              <a:t>of your </a:t>
            </a:r>
            <a:r>
              <a:rPr lang="en-US" sz="3800" dirty="0"/>
              <a:t>School </a:t>
            </a:r>
            <a:r>
              <a:rPr lang="en-US" sz="3800" dirty="0" smtClean="0"/>
              <a:t>plan </a:t>
            </a:r>
            <a:r>
              <a:rPr lang="en-US" sz="3800" dirty="0"/>
              <a:t>to use to mitigate COVID-19 </a:t>
            </a:r>
            <a:r>
              <a:rPr lang="en-US" sz="3800" dirty="0" smtClean="0"/>
              <a:t>spread</a:t>
            </a:r>
            <a:endParaRPr lang="en-US" sz="3800" dirty="0"/>
          </a:p>
          <a:p>
            <a:pPr marL="800100" lvl="1" indent="-342900" algn="l">
              <a:buFont typeface="Arial" panose="020B0604020202020204" pitchFamily="34" charset="0"/>
              <a:buChar char="•"/>
            </a:pPr>
            <a:r>
              <a:rPr lang="en-US" sz="3800" dirty="0" smtClean="0"/>
              <a:t>Post </a:t>
            </a:r>
            <a:r>
              <a:rPr lang="en-US" sz="3800" dirty="0"/>
              <a:t>summary of practices online and in conspicuous places at School facilities.</a:t>
            </a:r>
          </a:p>
          <a:p>
            <a:pPr algn="l"/>
            <a:r>
              <a:rPr lang="en-US" sz="3800" dirty="0"/>
              <a:t>2. </a:t>
            </a:r>
            <a:r>
              <a:rPr lang="en-US" sz="3800" b="1" dirty="0"/>
              <a:t>Provide staff training</a:t>
            </a:r>
          </a:p>
          <a:p>
            <a:pPr marL="800100" lvl="1" indent="-342900" algn="l">
              <a:buFont typeface="Arial" panose="020B0604020202020204" pitchFamily="34" charset="0"/>
              <a:buChar char="•"/>
            </a:pPr>
            <a:r>
              <a:rPr lang="en-US" sz="3800" dirty="0" smtClean="0"/>
              <a:t>Train </a:t>
            </a:r>
            <a:r>
              <a:rPr lang="en-US" sz="3800" dirty="0"/>
              <a:t>staff on all safety protocols</a:t>
            </a:r>
            <a:r>
              <a:rPr lang="en-US" sz="3800" dirty="0" smtClean="0"/>
              <a:t>.</a:t>
            </a:r>
          </a:p>
          <a:p>
            <a:pPr marL="800100" lvl="1" indent="-342900" algn="l">
              <a:buFont typeface="Arial" panose="020B0604020202020204" pitchFamily="34" charset="0"/>
              <a:buChar char="•"/>
            </a:pPr>
            <a:r>
              <a:rPr lang="en-US" sz="3800" dirty="0" smtClean="0"/>
              <a:t>Provide </a:t>
            </a:r>
            <a:r>
              <a:rPr lang="en-US" sz="3800" dirty="0"/>
              <a:t>specific training based on job position and responsibilities (e.g., </a:t>
            </a:r>
            <a:r>
              <a:rPr lang="en-US" sz="3800" dirty="0" smtClean="0"/>
              <a:t>employees </a:t>
            </a:r>
            <a:r>
              <a:rPr lang="en-US" sz="3800" dirty="0"/>
              <a:t>who </a:t>
            </a:r>
            <a:r>
              <a:rPr lang="en-US" sz="3800" dirty="0" smtClean="0"/>
              <a:t>will administer </a:t>
            </a:r>
            <a:r>
              <a:rPr lang="en-US" sz="3800" dirty="0"/>
              <a:t>temperature checks, employees who will clean and disinfect, </a:t>
            </a:r>
            <a:r>
              <a:rPr lang="en-US" sz="3800" dirty="0" smtClean="0"/>
              <a:t>drivers</a:t>
            </a:r>
            <a:r>
              <a:rPr lang="en-US" sz="3800" dirty="0"/>
              <a:t>, etc</a:t>
            </a:r>
            <a:r>
              <a:rPr lang="en-US" sz="3800" dirty="0" smtClean="0"/>
              <a:t>.).</a:t>
            </a:r>
          </a:p>
          <a:p>
            <a:pPr marL="800100" lvl="1" indent="-342900" algn="l">
              <a:buFont typeface="Arial" panose="020B0604020202020204" pitchFamily="34" charset="0"/>
              <a:buChar char="•"/>
            </a:pPr>
            <a:r>
              <a:rPr lang="en-US" sz="3800" dirty="0" smtClean="0"/>
              <a:t>Conduct training virtually if needed</a:t>
            </a:r>
            <a:endParaRPr lang="en-US" dirty="0"/>
          </a:p>
        </p:txBody>
      </p:sp>
    </p:spTree>
    <p:extLst>
      <p:ext uri="{BB962C8B-B14F-4D97-AF65-F5344CB8AC3E}">
        <p14:creationId xmlns:p14="http://schemas.microsoft.com/office/powerpoint/2010/main" val="31986909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061460" y="1261433"/>
            <a:ext cx="9843052" cy="493476"/>
          </a:xfrm>
        </p:spPr>
        <p:txBody>
          <a:bodyPr>
            <a:noAutofit/>
          </a:bodyPr>
          <a:lstStyle/>
          <a:p>
            <a:r>
              <a:rPr lang="en-US" sz="4400" b="1" dirty="0" smtClean="0">
                <a:latin typeface="+mn-lt"/>
              </a:rPr>
              <a:t>Let’s Get To Teaching…..</a:t>
            </a:r>
            <a:endParaRPr lang="en-US" sz="4400" b="1" dirty="0">
              <a:latin typeface="+mn-lt"/>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subTitle" idx="1"/>
          </p:nvPr>
        </p:nvSpPr>
        <p:spPr>
          <a:xfrm>
            <a:off x="701603" y="2142836"/>
            <a:ext cx="9939048" cy="4451927"/>
          </a:xfrm>
        </p:spPr>
        <p:txBody>
          <a:bodyPr>
            <a:noAutofit/>
          </a:bodyPr>
          <a:lstStyle/>
          <a:p>
            <a:pPr marL="0" lvl="2" algn="l">
              <a:spcBef>
                <a:spcPts val="1000"/>
              </a:spcBef>
            </a:pPr>
            <a:r>
              <a:rPr lang="en-US" sz="2400" b="1" dirty="0" smtClean="0">
                <a:solidFill>
                  <a:srgbClr val="FF0000"/>
                </a:solidFill>
              </a:rPr>
              <a:t>E</a:t>
            </a:r>
            <a:r>
              <a:rPr lang="en-US" sz="2400" dirty="0" smtClean="0"/>
              <a:t>ducate students with fidelity.</a:t>
            </a:r>
          </a:p>
          <a:p>
            <a:pPr marL="0" lvl="2" algn="l">
              <a:spcBef>
                <a:spcPts val="1000"/>
              </a:spcBef>
            </a:pPr>
            <a:r>
              <a:rPr lang="en-US" sz="2400" b="1" dirty="0" smtClean="0">
                <a:solidFill>
                  <a:srgbClr val="FF0000"/>
                </a:solidFill>
              </a:rPr>
              <a:t>D</a:t>
            </a:r>
            <a:r>
              <a:rPr lang="en-US" sz="2400" dirty="0" smtClean="0"/>
              <a:t>etermine resources and support needed to guide each student to success. </a:t>
            </a:r>
            <a:endParaRPr lang="en-US" sz="2400" b="1" dirty="0" smtClean="0">
              <a:solidFill>
                <a:srgbClr val="FF0000"/>
              </a:solidFill>
            </a:endParaRPr>
          </a:p>
          <a:p>
            <a:pPr marL="0" lvl="2" algn="l">
              <a:spcBef>
                <a:spcPts val="1000"/>
              </a:spcBef>
            </a:pPr>
            <a:r>
              <a:rPr lang="en-US" sz="2400" b="1" dirty="0" smtClean="0">
                <a:solidFill>
                  <a:srgbClr val="FF0000"/>
                </a:solidFill>
              </a:rPr>
              <a:t>U</a:t>
            </a:r>
            <a:r>
              <a:rPr lang="en-US" sz="2400" dirty="0" smtClean="0"/>
              <a:t>nderstand the importance of  health and hygiene practices.</a:t>
            </a:r>
          </a:p>
          <a:p>
            <a:pPr marL="0" lvl="2" algn="l">
              <a:spcBef>
                <a:spcPts val="1000"/>
              </a:spcBef>
            </a:pPr>
            <a:r>
              <a:rPr lang="en-US" sz="2400" b="1" dirty="0" smtClean="0">
                <a:solidFill>
                  <a:srgbClr val="FF0000"/>
                </a:solidFill>
              </a:rPr>
              <a:t>C</a:t>
            </a:r>
            <a:r>
              <a:rPr lang="en-US" sz="2400" dirty="0" smtClean="0"/>
              <a:t>onsider the safety of everyone around you. </a:t>
            </a:r>
          </a:p>
          <a:p>
            <a:pPr marL="0" lvl="2" algn="l">
              <a:spcBef>
                <a:spcPts val="1000"/>
              </a:spcBef>
            </a:pPr>
            <a:r>
              <a:rPr lang="en-US" sz="2400" b="1" dirty="0" smtClean="0">
                <a:solidFill>
                  <a:srgbClr val="FF0000"/>
                </a:solidFill>
              </a:rPr>
              <a:t>A</a:t>
            </a:r>
            <a:r>
              <a:rPr lang="en-US" sz="2400" dirty="0" smtClean="0"/>
              <a:t>sk and answer questions of staff and students. </a:t>
            </a:r>
            <a:endParaRPr lang="en-US" sz="2400" b="1" dirty="0" smtClean="0"/>
          </a:p>
          <a:p>
            <a:pPr marL="0" lvl="2" algn="l">
              <a:spcBef>
                <a:spcPts val="1000"/>
              </a:spcBef>
            </a:pPr>
            <a:r>
              <a:rPr lang="en-US" sz="2400" b="1" dirty="0" smtClean="0">
                <a:solidFill>
                  <a:srgbClr val="FF0000"/>
                </a:solidFill>
              </a:rPr>
              <a:t>T</a:t>
            </a:r>
            <a:r>
              <a:rPr lang="en-US" sz="2400" dirty="0" smtClean="0"/>
              <a:t>alk to students about the importance of learning. </a:t>
            </a:r>
            <a:endParaRPr lang="en-US" sz="2400" b="1" dirty="0" smtClean="0"/>
          </a:p>
          <a:p>
            <a:pPr marL="0" lvl="2" algn="l">
              <a:spcBef>
                <a:spcPts val="1000"/>
              </a:spcBef>
            </a:pPr>
            <a:r>
              <a:rPr lang="en-US" sz="2400" b="1" dirty="0" smtClean="0">
                <a:solidFill>
                  <a:srgbClr val="FF0000"/>
                </a:solidFill>
              </a:rPr>
              <a:t>I</a:t>
            </a:r>
            <a:r>
              <a:rPr lang="en-US" sz="2400" dirty="0" smtClean="0"/>
              <a:t>t is our responsibility to impact the lives of our youth. </a:t>
            </a:r>
            <a:endParaRPr lang="en-US" sz="2400" b="1" dirty="0">
              <a:solidFill>
                <a:srgbClr val="FF0000"/>
              </a:solidFill>
            </a:endParaRPr>
          </a:p>
          <a:p>
            <a:pPr marL="0" lvl="2" algn="l">
              <a:spcBef>
                <a:spcPts val="1000"/>
              </a:spcBef>
            </a:pPr>
            <a:r>
              <a:rPr lang="en-US" sz="2400" b="1" dirty="0" smtClean="0">
                <a:solidFill>
                  <a:srgbClr val="FF0000"/>
                </a:solidFill>
              </a:rPr>
              <a:t>O</a:t>
            </a:r>
            <a:r>
              <a:rPr lang="en-US" sz="2400" dirty="0" smtClean="0"/>
              <a:t>ur goal is to close the achievement gaps.  </a:t>
            </a:r>
            <a:endParaRPr lang="en-US" sz="2400" b="1" dirty="0" smtClean="0">
              <a:solidFill>
                <a:srgbClr val="FF0000"/>
              </a:solidFill>
            </a:endParaRPr>
          </a:p>
          <a:p>
            <a:pPr marL="0" lvl="2" algn="l">
              <a:spcBef>
                <a:spcPts val="1000"/>
              </a:spcBef>
            </a:pPr>
            <a:r>
              <a:rPr lang="en-US" sz="2400" b="1" dirty="0" smtClean="0">
                <a:solidFill>
                  <a:srgbClr val="FF0000"/>
                </a:solidFill>
              </a:rPr>
              <a:t>N</a:t>
            </a:r>
            <a:r>
              <a:rPr lang="en-US" sz="2400" dirty="0" smtClean="0"/>
              <a:t>ow let’s prepare to educate students in a safe and normalize learning environment. </a:t>
            </a:r>
            <a:endParaRPr lang="en-US" sz="2400" b="1" dirty="0" smtClean="0">
              <a:solidFill>
                <a:srgbClr val="FF0000"/>
              </a:solidFill>
            </a:endParaRPr>
          </a:p>
        </p:txBody>
      </p:sp>
    </p:spTree>
    <p:extLst>
      <p:ext uri="{BB962C8B-B14F-4D97-AF65-F5344CB8AC3E}">
        <p14:creationId xmlns:p14="http://schemas.microsoft.com/office/powerpoint/2010/main" val="35017149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85455" y="1173018"/>
            <a:ext cx="9144000" cy="4110182"/>
          </a:xfrm>
        </p:spPr>
        <p:txBody>
          <a:bodyPr>
            <a:normAutofit/>
          </a:bodyPr>
          <a:lstStyle/>
          <a:p>
            <a:pPr algn="l"/>
            <a:endParaRPr lang="en-US" dirty="0"/>
          </a:p>
          <a:p>
            <a:pPr algn="l"/>
            <a:endParaRPr lang="en-US" dirty="0"/>
          </a:p>
        </p:txBody>
      </p:sp>
      <p:pic>
        <p:nvPicPr>
          <p:cNvPr id="5" name="Picture 4" descr="Free illustration: Question, Board, Chalk, School - Free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9818" y="1727199"/>
            <a:ext cx="4627418" cy="3186545"/>
          </a:xfrm>
          <a:prstGeom prst="rect">
            <a:avLst/>
          </a:prstGeom>
        </p:spPr>
      </p:pic>
    </p:spTree>
    <p:extLst>
      <p:ext uri="{BB962C8B-B14F-4D97-AF65-F5344CB8AC3E}">
        <p14:creationId xmlns:p14="http://schemas.microsoft.com/office/powerpoint/2010/main" val="930299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Public Health Considerations </a:t>
            </a:r>
            <a:endParaRPr lang="en-US" b="1" dirty="0">
              <a:latin typeface="+mn-lt"/>
            </a:endParaRPr>
          </a:p>
        </p:txBody>
      </p:sp>
      <p:sp>
        <p:nvSpPr>
          <p:cNvPr id="5" name="TextBox 4"/>
          <p:cNvSpPr txBox="1"/>
          <p:nvPr/>
        </p:nvSpPr>
        <p:spPr>
          <a:xfrm>
            <a:off x="942108" y="1690688"/>
            <a:ext cx="10649528" cy="3385542"/>
          </a:xfrm>
          <a:prstGeom prst="rect">
            <a:avLst/>
          </a:prstGeom>
          <a:noFill/>
        </p:spPr>
        <p:txBody>
          <a:bodyPr wrap="square" rtlCol="0">
            <a:spAutoFit/>
          </a:bodyPr>
          <a:lstStyle/>
          <a:p>
            <a:endParaRPr lang="en-US" dirty="0"/>
          </a:p>
          <a:p>
            <a:r>
              <a:rPr lang="en-US" sz="2800" dirty="0" smtClean="0"/>
              <a:t>The </a:t>
            </a:r>
            <a:r>
              <a:rPr lang="en-US" sz="2800" dirty="0"/>
              <a:t>virus that causes COVID-19 can infect people of all ages, and school </a:t>
            </a:r>
            <a:r>
              <a:rPr lang="en-US" sz="2800" dirty="0" smtClean="0"/>
              <a:t>leaders </a:t>
            </a:r>
            <a:r>
              <a:rPr lang="en-US" sz="2800" dirty="0"/>
              <a:t>should do everything feasible to keep students, teachers, staff, and our communities safe. That said, research from the Centers for Disease Control (CDC), among others, has found that while children do get infected by COVID-19 and some severe outcomes have been reported in children, relatively few children with COVID-19 are hospitalized or have severe symptoms. </a:t>
            </a:r>
          </a:p>
        </p:txBody>
      </p:sp>
    </p:spTree>
    <p:extLst>
      <p:ext uri="{BB962C8B-B14F-4D97-AF65-F5344CB8AC3E}">
        <p14:creationId xmlns:p14="http://schemas.microsoft.com/office/powerpoint/2010/main" val="727590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mn-lt"/>
              </a:rPr>
              <a:t>Guiding Principles </a:t>
            </a:r>
            <a:endParaRPr lang="en-US" b="1" dirty="0">
              <a:latin typeface="+mn-lt"/>
            </a:endParaRPr>
          </a:p>
        </p:txBody>
      </p:sp>
      <p:sp>
        <p:nvSpPr>
          <p:cNvPr id="5" name="TextBox 4"/>
          <p:cNvSpPr txBox="1"/>
          <p:nvPr/>
        </p:nvSpPr>
        <p:spPr>
          <a:xfrm>
            <a:off x="942108" y="1690688"/>
            <a:ext cx="10649528" cy="3785652"/>
          </a:xfrm>
          <a:prstGeom prst="rect">
            <a:avLst/>
          </a:prstGeom>
          <a:noFill/>
        </p:spPr>
        <p:txBody>
          <a:bodyPr wrap="square" rtlCol="0">
            <a:spAutoFit/>
          </a:bodyPr>
          <a:lstStyle/>
          <a:p>
            <a:pPr marL="342900" indent="-342900">
              <a:buAutoNum type="arabicPeriod"/>
            </a:pPr>
            <a:r>
              <a:rPr lang="en-US" sz="2400" dirty="0" smtClean="0"/>
              <a:t>Focus on health and well-being of staff, students, and visitors across all programs.</a:t>
            </a:r>
          </a:p>
          <a:p>
            <a:pPr marL="342900" indent="-342900">
              <a:buAutoNum type="arabicPeriod"/>
            </a:pPr>
            <a:endParaRPr lang="en-US" sz="2400" dirty="0"/>
          </a:p>
          <a:p>
            <a:pPr marL="342900" indent="-342900">
              <a:buAutoNum type="arabicPeriod"/>
            </a:pPr>
            <a:r>
              <a:rPr lang="en-US" sz="2400" dirty="0" smtClean="0"/>
              <a:t>Design a phased approach that will allow us to hold steady, tighten restrictions, or make changes to reflect new guidance.</a:t>
            </a:r>
          </a:p>
          <a:p>
            <a:pPr marL="342900" indent="-342900">
              <a:buAutoNum type="arabicPeriod"/>
            </a:pPr>
            <a:endParaRPr lang="en-US" sz="2400" dirty="0"/>
          </a:p>
          <a:p>
            <a:pPr marL="342900" indent="-342900">
              <a:buAutoNum type="arabicPeriod"/>
            </a:pPr>
            <a:r>
              <a:rPr lang="en-US" sz="2400" dirty="0" smtClean="0"/>
              <a:t>Support work and course schedules that maintain physical distancing and consider hybrid schedules that blend both on-campus and online options.</a:t>
            </a:r>
          </a:p>
          <a:p>
            <a:pPr marL="342900" indent="-342900">
              <a:buAutoNum type="arabicPeriod"/>
            </a:pPr>
            <a:endParaRPr lang="en-US" sz="2400" dirty="0"/>
          </a:p>
          <a:p>
            <a:pPr marL="342900" indent="-342900">
              <a:buAutoNum type="arabicPeriod"/>
            </a:pPr>
            <a:r>
              <a:rPr lang="en-US" sz="2400" i="1" dirty="0" smtClean="0"/>
              <a:t>Remain </a:t>
            </a:r>
            <a:r>
              <a:rPr lang="en-US" sz="2400" i="1" dirty="0" smtClean="0">
                <a:solidFill>
                  <a:srgbClr val="FF0000"/>
                </a:solidFill>
              </a:rPr>
              <a:t>flexible and quickly </a:t>
            </a:r>
            <a:r>
              <a:rPr lang="en-US" sz="2400" i="1" dirty="0" smtClean="0"/>
              <a:t>adjust </a:t>
            </a:r>
            <a:r>
              <a:rPr lang="en-US" sz="2400" dirty="0" smtClean="0"/>
              <a:t>as new data become available or conditions in our schools change. </a:t>
            </a:r>
            <a:endParaRPr lang="en-US" sz="2400" dirty="0"/>
          </a:p>
        </p:txBody>
      </p:sp>
    </p:spTree>
    <p:extLst>
      <p:ext uri="{BB962C8B-B14F-4D97-AF65-F5344CB8AC3E}">
        <p14:creationId xmlns:p14="http://schemas.microsoft.com/office/powerpoint/2010/main" val="2892048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174474" y="1169069"/>
            <a:ext cx="9843052" cy="493476"/>
          </a:xfrm>
        </p:spPr>
        <p:txBody>
          <a:bodyPr>
            <a:noAutofit/>
          </a:bodyPr>
          <a:lstStyle/>
          <a:p>
            <a:r>
              <a:rPr lang="en-US" sz="4400" b="1" dirty="0" smtClean="0">
                <a:latin typeface="+mn-lt"/>
                <a:cs typeface="Dubai Medium" panose="020B0603030403030204" pitchFamily="34" charset="-78"/>
              </a:rPr>
              <a:t>Student Learning and Thriving </a:t>
            </a:r>
            <a:endParaRPr lang="en-US" sz="4400" b="1" dirty="0">
              <a:latin typeface="+mn-lt"/>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subTitle" idx="1"/>
          </p:nvPr>
        </p:nvSpPr>
        <p:spPr>
          <a:xfrm>
            <a:off x="1246188" y="1662545"/>
            <a:ext cx="3778394" cy="4442691"/>
          </a:xfrm>
        </p:spPr>
        <p:txBody>
          <a:bodyPr>
            <a:normAutofit lnSpcReduction="10000"/>
          </a:bodyPr>
          <a:lstStyle/>
          <a:p>
            <a:pPr marL="285750" indent="-285750" algn="l">
              <a:buFont typeface="Arial" panose="020B0604020202020204" pitchFamily="34" charset="0"/>
              <a:buChar char="•"/>
            </a:pPr>
            <a:r>
              <a:rPr lang="en-US" sz="1900" dirty="0" smtClean="0"/>
              <a:t>Students in the U.S. lose a month’s worth of learning over the summer</a:t>
            </a:r>
          </a:p>
          <a:p>
            <a:pPr marL="285750" indent="-285750" algn="l">
              <a:buFont typeface="Arial" panose="020B0604020202020204" pitchFamily="34" charset="0"/>
              <a:buChar char="•"/>
            </a:pPr>
            <a:r>
              <a:rPr lang="en-US" sz="1900" dirty="0" smtClean="0"/>
              <a:t>Research shows students falling months behind during </a:t>
            </a:r>
            <a:r>
              <a:rPr lang="en-US" sz="1900" smtClean="0"/>
              <a:t>virus disruptions</a:t>
            </a:r>
            <a:endParaRPr lang="en-US" sz="1900" dirty="0" smtClean="0"/>
          </a:p>
          <a:p>
            <a:pPr marL="285750" indent="-285750" algn="l">
              <a:buFont typeface="Arial" panose="020B0604020202020204" pitchFamily="34" charset="0"/>
              <a:buChar char="•"/>
            </a:pPr>
            <a:r>
              <a:rPr lang="en-US" sz="1900" dirty="0" smtClean="0"/>
              <a:t>Schools provide important social support, especially to vulnerable students</a:t>
            </a:r>
          </a:p>
          <a:p>
            <a:pPr marL="285750" lvl="2" indent="-285750" algn="l">
              <a:spcBef>
                <a:spcPts val="1000"/>
              </a:spcBef>
              <a:buFont typeface="Arial" panose="020B0604020202020204" pitchFamily="34" charset="0"/>
              <a:buChar char="•"/>
            </a:pPr>
            <a:r>
              <a:rPr lang="en-US" sz="1900" dirty="0"/>
              <a:t>Connect, problem-solve, and network with </a:t>
            </a:r>
            <a:r>
              <a:rPr lang="en-US" sz="1900" dirty="0" smtClean="0"/>
              <a:t>peers</a:t>
            </a:r>
          </a:p>
          <a:p>
            <a:pPr marL="285750" lvl="2" indent="-285750" algn="l">
              <a:spcBef>
                <a:spcPts val="1000"/>
              </a:spcBef>
              <a:buFont typeface="Arial" panose="020B0604020202020204" pitchFamily="34" charset="0"/>
              <a:buChar char="•"/>
            </a:pPr>
            <a:r>
              <a:rPr lang="en-US" sz="1900" dirty="0"/>
              <a:t>Social / emotional connection for </a:t>
            </a:r>
            <a:r>
              <a:rPr lang="en-US" sz="1900" dirty="0" smtClean="0"/>
              <a:t>students</a:t>
            </a:r>
          </a:p>
          <a:p>
            <a:pPr marL="285750" lvl="2" indent="-285750" algn="l">
              <a:spcBef>
                <a:spcPts val="1000"/>
              </a:spcBef>
              <a:buFont typeface="Arial" panose="020B0604020202020204" pitchFamily="34" charset="0"/>
              <a:buChar char="•"/>
            </a:pPr>
            <a:r>
              <a:rPr lang="en-US" sz="1900" dirty="0" smtClean="0"/>
              <a:t>Children learn best when physically present in the classroom </a:t>
            </a:r>
            <a:endParaRPr lang="en-US" sz="1900" dirty="0"/>
          </a:p>
          <a:p>
            <a:pPr marL="285750" lvl="2" indent="-285750">
              <a:spcBef>
                <a:spcPts val="1000"/>
              </a:spcBef>
              <a:buFont typeface="Arial" panose="020B0604020202020204" pitchFamily="34" charset="0"/>
              <a:buChar char="•"/>
            </a:pPr>
            <a:endParaRPr lang="en-US" sz="1800" dirty="0"/>
          </a:p>
          <a:p>
            <a:pPr marL="285750" lvl="2" indent="-285750">
              <a:spcBef>
                <a:spcPts val="1000"/>
              </a:spcBef>
              <a:buFont typeface="Arial" panose="020B0604020202020204" pitchFamily="34" charset="0"/>
              <a:buChar char="•"/>
            </a:pPr>
            <a:endParaRPr lang="en-US" sz="1800" dirty="0" smtClean="0"/>
          </a:p>
          <a:p>
            <a:pPr marL="285750" lvl="2" indent="-285750">
              <a:spcBef>
                <a:spcPts val="1000"/>
              </a:spcBef>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p:txBody>
      </p:sp>
      <p:pic>
        <p:nvPicPr>
          <p:cNvPr id="12" name="Content Placeholder 7" descr="Helge Scherlund's eLearning News: What Does Student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6852" y="2340913"/>
            <a:ext cx="6096000" cy="3325091"/>
          </a:xfrm>
          <a:prstGeom prst="rect">
            <a:avLst/>
          </a:prstGeom>
        </p:spPr>
      </p:pic>
    </p:spTree>
    <p:extLst>
      <p:ext uri="{BB962C8B-B14F-4D97-AF65-F5344CB8AC3E}">
        <p14:creationId xmlns:p14="http://schemas.microsoft.com/office/powerpoint/2010/main" val="328220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347788" y="1880269"/>
            <a:ext cx="9843052" cy="493476"/>
          </a:xfrm>
        </p:spPr>
        <p:txBody>
          <a:bodyPr>
            <a:noAutofit/>
          </a:bodyPr>
          <a:lstStyle/>
          <a:p>
            <a:r>
              <a:rPr lang="en-US" sz="4800" b="1" dirty="0">
                <a:latin typeface="+mn-lt"/>
              </a:rPr>
              <a:t>PREVENT: </a:t>
            </a:r>
            <a:r>
              <a:rPr lang="en-US" sz="4400" b="1" dirty="0">
                <a:latin typeface="+mn-lt"/>
              </a:rPr>
              <a:t>Practices to Prevent the Virus from Entering the School </a:t>
            </a:r>
            <a:endParaRPr lang="en-US" sz="4400" b="1" dirty="0">
              <a:latin typeface="+mn-lt"/>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subTitle" idx="1"/>
          </p:nvPr>
        </p:nvSpPr>
        <p:spPr>
          <a:xfrm>
            <a:off x="950985" y="2697018"/>
            <a:ext cx="9939048" cy="3713018"/>
          </a:xfrm>
        </p:spPr>
        <p:txBody>
          <a:bodyPr>
            <a:normAutofit/>
          </a:bodyPr>
          <a:lstStyle/>
          <a:p>
            <a:pPr algn="l"/>
            <a:endParaRPr lang="en-US" sz="1800" dirty="0"/>
          </a:p>
          <a:p>
            <a:pPr marL="0" lvl="2" algn="l">
              <a:spcBef>
                <a:spcPts val="1000"/>
              </a:spcBef>
            </a:pPr>
            <a:r>
              <a:rPr lang="en-US" sz="1800" dirty="0" smtClean="0"/>
              <a:t>Action 1: 		Health and Hygiene Practices: </a:t>
            </a:r>
            <a:r>
              <a:rPr lang="en-US" sz="1800" i="1" dirty="0" smtClean="0"/>
              <a:t>Masks and Temperature Checks </a:t>
            </a:r>
          </a:p>
          <a:p>
            <a:pPr marL="0" lvl="2" algn="l">
              <a:spcBef>
                <a:spcPts val="1000"/>
              </a:spcBef>
            </a:pPr>
            <a:r>
              <a:rPr lang="en-US" dirty="0" smtClean="0"/>
              <a:t>Action 2:	 	Infection Control and Mitigation Strategies: Operational (Physical/Social Distancing)</a:t>
            </a:r>
          </a:p>
          <a:p>
            <a:pPr marL="0" lvl="2" algn="l">
              <a:spcBef>
                <a:spcPts val="1000"/>
              </a:spcBef>
            </a:pPr>
            <a:r>
              <a:rPr lang="en-US" dirty="0" smtClean="0"/>
              <a:t>Action 3: 		Cleaning Standards:  On-Campus Hygiene </a:t>
            </a:r>
          </a:p>
          <a:p>
            <a:pPr marL="0" lvl="2" algn="l">
              <a:spcBef>
                <a:spcPts val="1000"/>
              </a:spcBef>
            </a:pPr>
            <a:r>
              <a:rPr lang="en-US" dirty="0" smtClean="0"/>
              <a:t>Action 4: </a:t>
            </a:r>
            <a:r>
              <a:rPr lang="en-US" dirty="0"/>
              <a:t>	</a:t>
            </a:r>
            <a:r>
              <a:rPr lang="en-US" dirty="0" smtClean="0"/>
              <a:t>	Staff Intrinsic Motivation </a:t>
            </a:r>
          </a:p>
          <a:p>
            <a:pPr marL="0" lvl="2" algn="l">
              <a:spcBef>
                <a:spcPts val="1000"/>
              </a:spcBef>
            </a:pPr>
            <a:r>
              <a:rPr lang="en-US" dirty="0" smtClean="0"/>
              <a:t>Action 5: </a:t>
            </a:r>
            <a:r>
              <a:rPr lang="en-US" dirty="0"/>
              <a:t>	</a:t>
            </a:r>
            <a:r>
              <a:rPr lang="en-US" dirty="0" smtClean="0"/>
              <a:t>	</a:t>
            </a:r>
            <a:r>
              <a:rPr lang="en-US" sz="1800" dirty="0" smtClean="0"/>
              <a:t>Instructional Model </a:t>
            </a:r>
          </a:p>
          <a:p>
            <a:pPr marL="0" lvl="2" algn="l">
              <a:spcBef>
                <a:spcPts val="1000"/>
              </a:spcBef>
            </a:pPr>
            <a:r>
              <a:rPr lang="en-US" dirty="0" smtClean="0"/>
              <a:t>Action 6:		General Preparation: Professional Development </a:t>
            </a:r>
            <a:endParaRPr lang="en-US" sz="1800" dirty="0" smtClean="0"/>
          </a:p>
          <a:p>
            <a:pPr marL="342900" lvl="2" indent="-342900" algn="l">
              <a:spcBef>
                <a:spcPts val="1000"/>
              </a:spcBef>
              <a:buAutoNum type="arabicPeriod"/>
            </a:pPr>
            <a:endParaRPr lang="en-US" sz="1800" dirty="0" smtClean="0"/>
          </a:p>
          <a:p>
            <a:pPr marL="0" lvl="2" algn="l">
              <a:spcBef>
                <a:spcPts val="1000"/>
              </a:spcBef>
            </a:pPr>
            <a:endParaRPr lang="en-US" sz="1800" dirty="0" smtClean="0"/>
          </a:p>
          <a:p>
            <a:pPr marL="0" lvl="2" algn="l">
              <a:spcBef>
                <a:spcPts val="1000"/>
              </a:spcBef>
            </a:pPr>
            <a:endParaRPr lang="en-US" dirty="0" smtClean="0"/>
          </a:p>
          <a:p>
            <a:pPr marL="285750" lvl="2" indent="-285750">
              <a:spcBef>
                <a:spcPts val="1000"/>
              </a:spcBef>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p:txBody>
      </p:sp>
    </p:spTree>
    <p:extLst>
      <p:ext uri="{BB962C8B-B14F-4D97-AF65-F5344CB8AC3E}">
        <p14:creationId xmlns:p14="http://schemas.microsoft.com/office/powerpoint/2010/main" val="4137186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720E152-9376-4F7D-904D-CC1EB942E505}"/>
              </a:ext>
            </a:extLst>
          </p:cNvPr>
          <p:cNvSpPr/>
          <p:nvPr/>
        </p:nvSpPr>
        <p:spPr>
          <a:xfrm>
            <a:off x="273243" y="4171308"/>
            <a:ext cx="250739" cy="52398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pic>
        <p:nvPicPr>
          <p:cNvPr id="2" name="Picture 1" descr="health - How to protect one's lungs while driving a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61018" y="2096498"/>
            <a:ext cx="5183909" cy="3731491"/>
          </a:xfrm>
          <a:prstGeom prst="rect">
            <a:avLst/>
          </a:prstGeom>
        </p:spPr>
      </p:pic>
      <p:sp>
        <p:nvSpPr>
          <p:cNvPr id="4" name="Title 3"/>
          <p:cNvSpPr>
            <a:spLocks noGrp="1"/>
          </p:cNvSpPr>
          <p:nvPr>
            <p:ph type="title"/>
          </p:nvPr>
        </p:nvSpPr>
        <p:spPr/>
        <p:txBody>
          <a:bodyPr/>
          <a:lstStyle/>
          <a:p>
            <a:r>
              <a:rPr lang="en-US" b="1" dirty="0" smtClean="0">
                <a:latin typeface="+mn-lt"/>
              </a:rPr>
              <a:t>Health and Hygiene Practices: Masks </a:t>
            </a:r>
            <a:endParaRPr lang="en-US" b="1" dirty="0">
              <a:latin typeface="+mn-lt"/>
            </a:endParaRPr>
          </a:p>
        </p:txBody>
      </p:sp>
      <p:sp>
        <p:nvSpPr>
          <p:cNvPr id="5" name="Rectangle 4"/>
          <p:cNvSpPr/>
          <p:nvPr/>
        </p:nvSpPr>
        <p:spPr>
          <a:xfrm>
            <a:off x="665018" y="1545120"/>
            <a:ext cx="6096000" cy="5755422"/>
          </a:xfrm>
          <a:prstGeom prst="rect">
            <a:avLst/>
          </a:prstGeom>
        </p:spPr>
        <p:txBody>
          <a:bodyPr>
            <a:spAutoFit/>
          </a:bodyPr>
          <a:lstStyle/>
          <a:p>
            <a:pPr marL="285750" indent="-285750">
              <a:buFont typeface="Arial" panose="020B0604020202020204" pitchFamily="34" charset="0"/>
              <a:buChar char="•"/>
            </a:pPr>
            <a:r>
              <a:rPr lang="en-US" dirty="0"/>
              <a:t>To reduce the spread of COVID-19, CDC recommends that people wear cloth face coverings in public settings when around people outside of their household, especially when other </a:t>
            </a:r>
            <a:r>
              <a:rPr lang="en-US" u="sng" dirty="0">
                <a:solidFill>
                  <a:srgbClr val="FF0000"/>
                </a:solidFill>
                <a:hlinkClick r:id="rId3"/>
              </a:rPr>
              <a:t>social </a:t>
            </a:r>
            <a:r>
              <a:rPr lang="en-US" dirty="0">
                <a:solidFill>
                  <a:srgbClr val="FF0000"/>
                </a:solidFill>
                <a:hlinkClick r:id="rId3"/>
              </a:rPr>
              <a:t>distancing</a:t>
            </a:r>
            <a:r>
              <a:rPr lang="en-US" dirty="0">
                <a:solidFill>
                  <a:srgbClr val="FF0000"/>
                </a:solidFill>
              </a:rPr>
              <a:t> </a:t>
            </a:r>
            <a:r>
              <a:rPr lang="en-US" dirty="0"/>
              <a:t>measures are difficult to maintain</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Face coverings </a:t>
            </a:r>
            <a:r>
              <a:rPr lang="en-US" dirty="0"/>
              <a:t>may help prevent people who have COVID-19 from spreading the virus to others</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i="1" u="sng" dirty="0" smtClean="0"/>
              <a:t>Every ROP student </a:t>
            </a:r>
            <a:r>
              <a:rPr lang="en-US" dirty="0" smtClean="0"/>
              <a:t>shall </a:t>
            </a:r>
            <a:r>
              <a:rPr lang="en-US" dirty="0"/>
              <a:t>wear a face covering over the nose and mouth </a:t>
            </a:r>
            <a:r>
              <a:rPr lang="en-US" dirty="0" smtClean="0"/>
              <a:t>when inside any portion of the school building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a:t>O</a:t>
            </a:r>
            <a:r>
              <a:rPr lang="en-US" dirty="0" smtClean="0"/>
              <a:t>ther </a:t>
            </a:r>
            <a:r>
              <a:rPr lang="en-US" dirty="0"/>
              <a:t>building or space open to the </a:t>
            </a:r>
            <a:r>
              <a:rPr lang="en-US" dirty="0" smtClean="0"/>
              <a:t>public</a:t>
            </a:r>
          </a:p>
          <a:p>
            <a:endParaRPr lang="en-US" dirty="0"/>
          </a:p>
          <a:p>
            <a:pPr marL="285750" indent="-285750">
              <a:buFont typeface="Arial" panose="020B0604020202020204" pitchFamily="34" charset="0"/>
              <a:buChar char="•"/>
            </a:pPr>
            <a:r>
              <a:rPr lang="en-US" dirty="0" smtClean="0"/>
              <a:t>In </a:t>
            </a:r>
            <a:r>
              <a:rPr lang="en-US" dirty="0"/>
              <a:t>an outdoor public space, wherever it is not feasible to maintain six feet of </a:t>
            </a:r>
            <a:r>
              <a:rPr lang="en-US" dirty="0" smtClean="0"/>
              <a:t>social distancing </a:t>
            </a:r>
            <a:r>
              <a:rPr lang="en-US" dirty="0"/>
              <a:t>from another person not in the same </a:t>
            </a:r>
            <a:r>
              <a:rPr lang="en-US" dirty="0" smtClean="0"/>
              <a:t>household</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endParaRPr lang="en-US" sz="2000" dirty="0"/>
          </a:p>
        </p:txBody>
      </p:sp>
    </p:spTree>
    <p:extLst>
      <p:ext uri="{BB962C8B-B14F-4D97-AF65-F5344CB8AC3E}">
        <p14:creationId xmlns:p14="http://schemas.microsoft.com/office/powerpoint/2010/main" val="1353302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720E152-9376-4F7D-904D-CC1EB942E505}"/>
              </a:ext>
            </a:extLst>
          </p:cNvPr>
          <p:cNvSpPr/>
          <p:nvPr/>
        </p:nvSpPr>
        <p:spPr>
          <a:xfrm>
            <a:off x="273243" y="4171308"/>
            <a:ext cx="250739" cy="52398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4" name="Title 3"/>
          <p:cNvSpPr>
            <a:spLocks noGrp="1"/>
          </p:cNvSpPr>
          <p:nvPr>
            <p:ph type="title"/>
          </p:nvPr>
        </p:nvSpPr>
        <p:spPr/>
        <p:txBody>
          <a:bodyPr/>
          <a:lstStyle/>
          <a:p>
            <a:r>
              <a:rPr lang="en-US" b="1" dirty="0" smtClean="0">
                <a:latin typeface="+mn-lt"/>
              </a:rPr>
              <a:t>Health and Hygiene Practices: Temperature Checks  </a:t>
            </a:r>
            <a:endParaRPr lang="en-US" b="1" dirty="0">
              <a:latin typeface="+mn-lt"/>
            </a:endParaRPr>
          </a:p>
        </p:txBody>
      </p:sp>
      <p:sp>
        <p:nvSpPr>
          <p:cNvPr id="5" name="Rectangle 4"/>
          <p:cNvSpPr/>
          <p:nvPr/>
        </p:nvSpPr>
        <p:spPr>
          <a:xfrm>
            <a:off x="523982" y="1817579"/>
            <a:ext cx="6096000" cy="4339650"/>
          </a:xfrm>
          <a:prstGeom prst="rect">
            <a:avLst/>
          </a:prstGeom>
        </p:spPr>
        <p:txBody>
          <a:bodyPr>
            <a:spAutoFit/>
          </a:bodyPr>
          <a:lstStyle/>
          <a:p>
            <a:pPr marL="285750" indent="-285750">
              <a:buFont typeface="Arial" panose="020B0604020202020204" pitchFamily="34" charset="0"/>
              <a:buChar char="•"/>
            </a:pPr>
            <a:r>
              <a:rPr lang="en-US" sz="2400" dirty="0"/>
              <a:t>S</a:t>
            </a:r>
            <a:r>
              <a:rPr lang="en-US" sz="2400" dirty="0" smtClean="0"/>
              <a:t>creen students, employees, and visitors </a:t>
            </a:r>
            <a:r>
              <a:rPr lang="en-US" sz="2400" dirty="0"/>
              <a:t>upon </a:t>
            </a:r>
            <a:r>
              <a:rPr lang="en-US" sz="2400" dirty="0" smtClean="0"/>
              <a:t>arrival</a:t>
            </a:r>
          </a:p>
          <a:p>
            <a:endParaRPr lang="en-US" sz="2400" dirty="0" smtClean="0"/>
          </a:p>
          <a:p>
            <a:pPr marL="285750" indent="-285750">
              <a:buFont typeface="Arial" panose="020B0604020202020204" pitchFamily="34" charset="0"/>
              <a:buChar char="•"/>
            </a:pPr>
            <a:r>
              <a:rPr lang="en-US" sz="2400" dirty="0" smtClean="0"/>
              <a:t>Screen for Symptoms: Temperature Checks</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smtClean="0"/>
              <a:t>Ideally</a:t>
            </a:r>
            <a:r>
              <a:rPr lang="en-US" sz="2400" dirty="0"/>
              <a:t>, temperature checks should happen before the individual enters the </a:t>
            </a:r>
            <a:r>
              <a:rPr lang="en-US" sz="2400" dirty="0" smtClean="0"/>
              <a:t>school/facility.</a:t>
            </a:r>
          </a:p>
          <a:p>
            <a:endParaRPr lang="en-US" sz="2400" dirty="0"/>
          </a:p>
          <a:p>
            <a:pPr marL="285750" indent="-285750">
              <a:buFont typeface="Arial" panose="020B0604020202020204" pitchFamily="34" charset="0"/>
              <a:buChar char="•"/>
            </a:pPr>
            <a:endParaRPr lang="en-US" sz="2000" dirty="0" smtClean="0"/>
          </a:p>
          <a:p>
            <a:pPr marL="285750" indent="-285750">
              <a:buFont typeface="Arial" panose="020B0604020202020204" pitchFamily="34" charset="0"/>
              <a:buChar char="•"/>
            </a:pPr>
            <a:endParaRPr lang="en-US" sz="2000" dirty="0"/>
          </a:p>
          <a:p>
            <a:endParaRPr lang="en-US" sz="2000" dirty="0"/>
          </a:p>
        </p:txBody>
      </p:sp>
      <p:pic>
        <p:nvPicPr>
          <p:cNvPr id="6" name="Picture 4" descr="https://cdn.shopify.com/s/files/1/0018/2088/5052/products/InfraredThermometerForKidsAndAdultsFinal_951ec339-a1fa-402a-b6a2-04114abd61a3_2048x2048.png?v=1587642314">
            <a:extLst>
              <a:ext uri="{FF2B5EF4-FFF2-40B4-BE49-F238E27FC236}">
                <a16:creationId xmlns:a16="http://schemas.microsoft.com/office/drawing/2014/main" id="{11040E67-7A9E-4309-8C10-4BD4B1F6B4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195" r="28660"/>
          <a:stretch/>
        </p:blipFill>
        <p:spPr bwMode="auto">
          <a:xfrm>
            <a:off x="8746837" y="3134013"/>
            <a:ext cx="2687782" cy="3429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2020 coronavirus pandemic in the Philippines - Wikipedi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56600" y="1267113"/>
            <a:ext cx="2794000" cy="1866900"/>
          </a:xfrm>
          <a:prstGeom prst="rect">
            <a:avLst/>
          </a:prstGeom>
        </p:spPr>
      </p:pic>
    </p:spTree>
    <p:extLst>
      <p:ext uri="{BB962C8B-B14F-4D97-AF65-F5344CB8AC3E}">
        <p14:creationId xmlns:p14="http://schemas.microsoft.com/office/powerpoint/2010/main" val="2515497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061460" y="1261433"/>
            <a:ext cx="9843052" cy="493476"/>
          </a:xfrm>
        </p:spPr>
        <p:txBody>
          <a:bodyPr>
            <a:noAutofit/>
          </a:bodyPr>
          <a:lstStyle/>
          <a:p>
            <a:r>
              <a:rPr lang="en-US" sz="4400" b="1" dirty="0" smtClean="0">
                <a:latin typeface="+mn-lt"/>
              </a:rPr>
              <a:t>On-Campus Hygiene </a:t>
            </a:r>
            <a:endParaRPr lang="en-US" sz="4400" b="1" dirty="0">
              <a:latin typeface="+mn-lt"/>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subTitle" idx="1"/>
          </p:nvPr>
        </p:nvSpPr>
        <p:spPr>
          <a:xfrm>
            <a:off x="840149" y="1754909"/>
            <a:ext cx="9939048" cy="4784438"/>
          </a:xfrm>
        </p:spPr>
        <p:txBody>
          <a:bodyPr>
            <a:normAutofit lnSpcReduction="10000"/>
          </a:bodyPr>
          <a:lstStyle/>
          <a:p>
            <a:pPr marL="342900" lvl="2" indent="-342900" algn="l">
              <a:spcBef>
                <a:spcPts val="1000"/>
              </a:spcBef>
              <a:buFont typeface="Arial" panose="020B0604020202020204" pitchFamily="34" charset="0"/>
              <a:buChar char="•"/>
            </a:pPr>
            <a:r>
              <a:rPr lang="en-US" sz="2000" dirty="0" smtClean="0"/>
              <a:t>Cleaning of classrooms between different class groups (objects such as door handles, common tables/desks, and high touch devices such as shared chrome books, etc.) – routine cleaning and disinfection </a:t>
            </a:r>
          </a:p>
          <a:p>
            <a:pPr marL="342900" lvl="2" indent="-342900" algn="l">
              <a:spcBef>
                <a:spcPts val="1000"/>
              </a:spcBef>
              <a:buFont typeface="Arial" panose="020B0604020202020204" pitchFamily="34" charset="0"/>
              <a:buChar char="•"/>
            </a:pPr>
            <a:r>
              <a:rPr lang="en-US" sz="2000" dirty="0" smtClean="0"/>
              <a:t>Provide hand sanitizer at each entrance, offices, and  classrooms (interactive supervision is critical) </a:t>
            </a:r>
          </a:p>
          <a:p>
            <a:pPr marL="342900" lvl="2" indent="-342900" algn="l">
              <a:spcBef>
                <a:spcPts val="1000"/>
              </a:spcBef>
              <a:buFont typeface="Arial" panose="020B0604020202020204" pitchFamily="34" charset="0"/>
              <a:buChar char="•"/>
            </a:pPr>
            <a:r>
              <a:rPr lang="en-US" sz="2000" dirty="0" smtClean="0"/>
              <a:t>Establish schedule for restroom breaks and hand-washing throughout the day </a:t>
            </a:r>
          </a:p>
          <a:p>
            <a:pPr marL="342900" lvl="2" indent="-342900" algn="l">
              <a:spcBef>
                <a:spcPts val="1000"/>
              </a:spcBef>
              <a:buFont typeface="Arial" panose="020B0604020202020204" pitchFamily="34" charset="0"/>
              <a:buChar char="•"/>
            </a:pPr>
            <a:r>
              <a:rPr lang="en-US" sz="2000" dirty="0" smtClean="0"/>
              <a:t>Instruct students on good handwashing techniques and provide frequent opportunities to wash their hands throughout the school day </a:t>
            </a:r>
          </a:p>
          <a:p>
            <a:pPr marL="342900" lvl="2" indent="-342900" algn="l">
              <a:spcBef>
                <a:spcPts val="1000"/>
              </a:spcBef>
              <a:buFont typeface="Arial" panose="020B0604020202020204" pitchFamily="34" charset="0"/>
              <a:buChar char="•"/>
            </a:pPr>
            <a:r>
              <a:rPr lang="en-US" sz="2000" dirty="0" smtClean="0"/>
              <a:t>Discourage supply sharing of items that are difficult to clean or disinfect </a:t>
            </a:r>
          </a:p>
          <a:p>
            <a:pPr marL="342900" lvl="2" indent="-342900" algn="l">
              <a:spcBef>
                <a:spcPts val="1000"/>
              </a:spcBef>
              <a:buFont typeface="Arial" panose="020B0604020202020204" pitchFamily="34" charset="0"/>
              <a:buChar char="•"/>
            </a:pPr>
            <a:r>
              <a:rPr lang="en-US" sz="2000" dirty="0" smtClean="0"/>
              <a:t>Provide bottle/cup of water for students to avoid use of water fountains (no sharing)</a:t>
            </a:r>
          </a:p>
          <a:p>
            <a:pPr marL="342900" lvl="2" indent="-342900" algn="l">
              <a:spcBef>
                <a:spcPts val="1000"/>
              </a:spcBef>
              <a:buFont typeface="Arial" panose="020B0604020202020204" pitchFamily="34" charset="0"/>
              <a:buChar char="•"/>
            </a:pPr>
            <a:r>
              <a:rPr lang="en-US" sz="2000" dirty="0" smtClean="0"/>
              <a:t>Encourage Respiratory Etiquette: Encourage staff members to practice respiratory etiquette and instruct students to do the same.  </a:t>
            </a:r>
          </a:p>
          <a:p>
            <a:pPr marL="342900" lvl="2" indent="-342900" algn="l">
              <a:spcBef>
                <a:spcPts val="1000"/>
              </a:spcBef>
              <a:buFont typeface="Arial" panose="020B0604020202020204" pitchFamily="34" charset="0"/>
              <a:buChar char="•"/>
            </a:pPr>
            <a:r>
              <a:rPr lang="en-US" sz="2000" dirty="0" smtClean="0"/>
              <a:t>Clean bus/vans after each trip (high-touch surfaces such as seats, steering wheels, knobs, and door handles) </a:t>
            </a:r>
            <a:endParaRPr lang="en-US" sz="1800" dirty="0" smtClean="0"/>
          </a:p>
          <a:p>
            <a:pPr marL="285750" indent="-285750">
              <a:buFont typeface="Arial" panose="020B0604020202020204" pitchFamily="34" charset="0"/>
              <a:buChar char="•"/>
            </a:pPr>
            <a:endParaRPr lang="en-US" sz="1800" dirty="0"/>
          </a:p>
        </p:txBody>
      </p:sp>
    </p:spTree>
    <p:extLst>
      <p:ext uri="{BB962C8B-B14F-4D97-AF65-F5344CB8AC3E}">
        <p14:creationId xmlns:p14="http://schemas.microsoft.com/office/powerpoint/2010/main" val="660014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A597-7015-47D9-A3CD-A221B8D027D3}"/>
              </a:ext>
            </a:extLst>
          </p:cNvPr>
          <p:cNvSpPr>
            <a:spLocks noGrp="1"/>
          </p:cNvSpPr>
          <p:nvPr>
            <p:ph type="ctrTitle"/>
          </p:nvPr>
        </p:nvSpPr>
        <p:spPr>
          <a:xfrm>
            <a:off x="1061460" y="1261433"/>
            <a:ext cx="9843052" cy="493476"/>
          </a:xfrm>
        </p:spPr>
        <p:txBody>
          <a:bodyPr>
            <a:noAutofit/>
          </a:bodyPr>
          <a:lstStyle/>
          <a:p>
            <a:r>
              <a:rPr lang="en-US" sz="4400" b="1" dirty="0" smtClean="0">
                <a:latin typeface="+mn-lt"/>
              </a:rPr>
              <a:t>Physical/Social Distancing </a:t>
            </a:r>
            <a:endParaRPr lang="en-US" sz="4400" b="1" dirty="0">
              <a:latin typeface="+mn-lt"/>
              <a:cs typeface="Dubai Medium" panose="020B0603030403030204" pitchFamily="34" charset="-78"/>
            </a:endParaRPr>
          </a:p>
        </p:txBody>
      </p:sp>
      <p:sp>
        <p:nvSpPr>
          <p:cNvPr id="8" name="Rectangle 7">
            <a:extLst>
              <a:ext uri="{FF2B5EF4-FFF2-40B4-BE49-F238E27FC236}">
                <a16:creationId xmlns:a16="http://schemas.microsoft.com/office/drawing/2014/main" id="{BC371F56-4B7D-405A-87A4-355577C719F4}"/>
              </a:ext>
            </a:extLst>
          </p:cNvPr>
          <p:cNvSpPr/>
          <p:nvPr/>
        </p:nvSpPr>
        <p:spPr>
          <a:xfrm>
            <a:off x="0" y="0"/>
            <a:ext cx="12192000" cy="672112"/>
          </a:xfrm>
          <a:prstGeom prst="rect">
            <a:avLst/>
          </a:prstGeom>
          <a:solidFill>
            <a:srgbClr val="0F75B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19A16BC-284E-4857-818D-74E43E6AB5CF}"/>
              </a:ext>
            </a:extLst>
          </p:cNvPr>
          <p:cNvSpPr/>
          <p:nvPr/>
        </p:nvSpPr>
        <p:spPr>
          <a:xfrm>
            <a:off x="8328991" y="0"/>
            <a:ext cx="3863009" cy="680550"/>
          </a:xfrm>
          <a:prstGeom prst="rect">
            <a:avLst/>
          </a:prstGeom>
          <a:solidFill>
            <a:srgbClr val="B8BABC"/>
          </a:solidFill>
          <a:ln>
            <a:solidFill>
              <a:srgbClr val="B8BA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subTitle" idx="1"/>
          </p:nvPr>
        </p:nvSpPr>
        <p:spPr>
          <a:xfrm>
            <a:off x="840149" y="1921165"/>
            <a:ext cx="9939048" cy="4618182"/>
          </a:xfrm>
        </p:spPr>
        <p:txBody>
          <a:bodyPr>
            <a:normAutofit/>
          </a:bodyPr>
          <a:lstStyle/>
          <a:p>
            <a:pPr marL="457200" lvl="2" indent="-457200" algn="l">
              <a:spcBef>
                <a:spcPts val="1000"/>
              </a:spcBef>
              <a:buFont typeface="Arial" panose="020B0604020202020204" pitchFamily="34" charset="0"/>
              <a:buChar char="•"/>
            </a:pPr>
            <a:r>
              <a:rPr lang="en-US" sz="2400" dirty="0"/>
              <a:t>Social distancing, also called “physical distancing,” means keeping a safe space between yourself and other people who are not from your </a:t>
            </a:r>
            <a:r>
              <a:rPr lang="en-US" sz="2400" dirty="0" smtClean="0"/>
              <a:t>household. </a:t>
            </a:r>
          </a:p>
          <a:p>
            <a:pPr marL="457200" lvl="2" indent="-457200" algn="l">
              <a:spcBef>
                <a:spcPts val="1000"/>
              </a:spcBef>
              <a:buFont typeface="Arial" panose="020B0604020202020204" pitchFamily="34" charset="0"/>
              <a:buChar char="•"/>
            </a:pPr>
            <a:r>
              <a:rPr lang="en-US" sz="2400" dirty="0" smtClean="0"/>
              <a:t>To </a:t>
            </a:r>
            <a:r>
              <a:rPr lang="en-US" sz="2400" dirty="0"/>
              <a:t>practice social or </a:t>
            </a:r>
            <a:r>
              <a:rPr lang="en-US" sz="2400" dirty="0">
                <a:ln w="0"/>
                <a:effectLst>
                  <a:outerShdw blurRad="38100" dist="19050" dir="2700000" algn="tl" rotWithShape="0">
                    <a:schemeClr val="dk1">
                      <a:alpha val="40000"/>
                    </a:schemeClr>
                  </a:outerShdw>
                </a:effectLst>
              </a:rPr>
              <a:t>physical</a:t>
            </a:r>
            <a:r>
              <a:rPr lang="en-US" sz="2400" dirty="0"/>
              <a:t> distancing, stay at least 6 feet (about 2 arms’ length) from other people who are not from your household in both indoor and outdoor spaces</a:t>
            </a:r>
            <a:r>
              <a:rPr lang="en-US" sz="2400" dirty="0" smtClean="0"/>
              <a:t>.</a:t>
            </a:r>
          </a:p>
          <a:p>
            <a:pPr marL="285750" lvl="2" indent="-285750" algn="l">
              <a:spcBef>
                <a:spcPts val="1000"/>
              </a:spcBef>
              <a:buFont typeface="Arial" panose="020B0604020202020204" pitchFamily="34" charset="0"/>
              <a:buChar char="•"/>
            </a:pPr>
            <a:endParaRPr lang="en-US" sz="1800" dirty="0" smtClean="0"/>
          </a:p>
          <a:p>
            <a:pPr marL="0" lvl="2" algn="l">
              <a:spcBef>
                <a:spcPts val="1000"/>
              </a:spcBef>
            </a:pPr>
            <a:endParaRPr lang="en-US" dirty="0" smtClean="0"/>
          </a:p>
          <a:p>
            <a:pPr marL="285750" lvl="2" indent="-285750">
              <a:spcBef>
                <a:spcPts val="1000"/>
              </a:spcBef>
              <a:buFont typeface="Arial" panose="020B0604020202020204" pitchFamily="34" charset="0"/>
              <a:buChar char="•"/>
            </a:pPr>
            <a:endParaRPr lang="en-US" sz="1800" dirty="0"/>
          </a:p>
          <a:p>
            <a:pPr marL="285750" indent="-285750">
              <a:buFont typeface="Arial" panose="020B0604020202020204" pitchFamily="34" charset="0"/>
              <a:buChar char="•"/>
            </a:pPr>
            <a:endParaRPr lang="en-US" sz="1800" dirty="0" smtClean="0"/>
          </a:p>
          <a:p>
            <a:pPr marL="285750" indent="-285750">
              <a:buFont typeface="Arial" panose="020B0604020202020204" pitchFamily="34" charset="0"/>
              <a:buChar char="•"/>
            </a:pPr>
            <a:endParaRPr lang="en-US" sz="1800" dirty="0"/>
          </a:p>
        </p:txBody>
      </p:sp>
      <p:pic>
        <p:nvPicPr>
          <p:cNvPr id="4" name="Picture 3" descr="Sixteen Small Stones | the weblog of J. Max Wilso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9418" y="3808601"/>
            <a:ext cx="3864263" cy="2730746"/>
          </a:xfrm>
          <a:prstGeom prst="rect">
            <a:avLst/>
          </a:prstGeom>
        </p:spPr>
      </p:pic>
    </p:spTree>
    <p:extLst>
      <p:ext uri="{BB962C8B-B14F-4D97-AF65-F5344CB8AC3E}">
        <p14:creationId xmlns:p14="http://schemas.microsoft.com/office/powerpoint/2010/main" val="793928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2822</TotalTime>
  <Words>1083</Words>
  <Application>Microsoft Office PowerPoint</Application>
  <PresentationFormat>Widescreen</PresentationFormat>
  <Paragraphs>152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Dubai Medium</vt:lpstr>
      <vt:lpstr>Office Theme</vt:lpstr>
      <vt:lpstr>Re-Engagement of ROP Education Services </vt:lpstr>
      <vt:lpstr>Public Health Considerations </vt:lpstr>
      <vt:lpstr>Guiding Principles </vt:lpstr>
      <vt:lpstr>Student Learning and Thriving </vt:lpstr>
      <vt:lpstr>PREVENT: Practices to Prevent the Virus from Entering the School </vt:lpstr>
      <vt:lpstr>Health and Hygiene Practices: Masks </vt:lpstr>
      <vt:lpstr>Health and Hygiene Practices: Temperature Checks  </vt:lpstr>
      <vt:lpstr>On-Campus Hygiene </vt:lpstr>
      <vt:lpstr>Physical/Social Distancing </vt:lpstr>
      <vt:lpstr>ROP Physical/Social Distancing </vt:lpstr>
      <vt:lpstr>Physical/Social Distancing </vt:lpstr>
      <vt:lpstr>Benefits of Teaching at ROP</vt:lpstr>
      <vt:lpstr>ROP Instructional Models: Face-to-Face Learning   </vt:lpstr>
      <vt:lpstr>PowerPoint Presentation</vt:lpstr>
      <vt:lpstr>PowerPoint Presentation</vt:lpstr>
      <vt:lpstr>General Preparation </vt:lpstr>
      <vt:lpstr>Let’s Get To Teaching…..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Tracy Bennett-Joseph</dc:creator>
  <cp:lastModifiedBy>Tracy Bennett-Joseph</cp:lastModifiedBy>
  <cp:revision>98</cp:revision>
  <cp:lastPrinted>2020-07-13T14:48:24Z</cp:lastPrinted>
  <dcterms:created xsi:type="dcterms:W3CDTF">2020-05-14T16:45:29Z</dcterms:created>
  <dcterms:modified xsi:type="dcterms:W3CDTF">2020-10-09T17:08:52Z</dcterms:modified>
</cp:coreProperties>
</file>